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76" r:id="rId1"/>
  </p:sldMasterIdLst>
  <p:notesMasterIdLst>
    <p:notesMasterId r:id="rId17"/>
  </p:notesMasterIdLst>
  <p:handoutMasterIdLst>
    <p:handoutMasterId r:id="rId18"/>
  </p:handoutMasterIdLst>
  <p:sldIdLst>
    <p:sldId id="259" r:id="rId2"/>
    <p:sldId id="260" r:id="rId3"/>
    <p:sldId id="262" r:id="rId4"/>
    <p:sldId id="267" r:id="rId5"/>
    <p:sldId id="274" r:id="rId6"/>
    <p:sldId id="275" r:id="rId7"/>
    <p:sldId id="266" r:id="rId8"/>
    <p:sldId id="276" r:id="rId9"/>
    <p:sldId id="287" r:id="rId10"/>
    <p:sldId id="268" r:id="rId11"/>
    <p:sldId id="282" r:id="rId12"/>
    <p:sldId id="283" r:id="rId13"/>
    <p:sldId id="286" r:id="rId14"/>
    <p:sldId id="288" r:id="rId15"/>
    <p:sldId id="261" r:id="rId16"/>
  </p:sldIdLst>
  <p:sldSz cx="9144000" cy="6858000" type="screen4x3"/>
  <p:notesSz cx="6884988" cy="10018713"/>
  <p:embeddedFontLst>
    <p:embeddedFont>
      <p:font typeface="Ericsson Capital TT" panose="02000503000000020004" pitchFamily="2" charset="0"/>
      <p:regular r:id="rId19"/>
    </p:embeddedFont>
  </p:embeddedFontLst>
  <p:defaultTextStyle>
    <a:defPPr>
      <a:defRPr lang="en-GB"/>
    </a:defPPr>
    <a:lvl1pPr algn="l" rtl="0" fontAlgn="base">
      <a:spcBef>
        <a:spcPct val="5000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5000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5000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5000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50000"/>
      </a:spcBef>
      <a:spcAft>
        <a:spcPct val="0"/>
      </a:spcAft>
      <a:defRPr sz="20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2000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2000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2000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2000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386CF36-BFA9-4BB0-91B9-1B19D4CB6FFA}">
          <p14:sldIdLst>
            <p14:sldId id="259"/>
            <p14:sldId id="260"/>
            <p14:sldId id="262"/>
            <p14:sldId id="267"/>
            <p14:sldId id="274"/>
            <p14:sldId id="275"/>
            <p14:sldId id="266"/>
            <p14:sldId id="276"/>
            <p14:sldId id="287"/>
            <p14:sldId id="268"/>
            <p14:sldId id="282"/>
            <p14:sldId id="283"/>
            <p14:sldId id="286"/>
            <p14:sldId id="288"/>
            <p14:sldId id="26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136">
          <p15:clr>
            <a:srgbClr val="A4A3A4"/>
          </p15:clr>
        </p15:guide>
        <p15:guide id="2" orient="horz" pos="4110">
          <p15:clr>
            <a:srgbClr val="A4A3A4"/>
          </p15:clr>
        </p15:guide>
        <p15:guide id="3" orient="horz" pos="151">
          <p15:clr>
            <a:srgbClr val="A4A3A4"/>
          </p15:clr>
        </p15:guide>
        <p15:guide id="4" orient="horz" pos="2449">
          <p15:clr>
            <a:srgbClr val="A4A3A4"/>
          </p15:clr>
        </p15:guide>
        <p15:guide id="5" orient="horz" pos="3566">
          <p15:clr>
            <a:srgbClr val="A4A3A4"/>
          </p15:clr>
        </p15:guide>
        <p15:guide id="6" orient="horz" pos="2545">
          <p15:clr>
            <a:srgbClr val="A4A3A4"/>
          </p15:clr>
        </p15:guide>
        <p15:guide id="7" orient="horz" pos="3845">
          <p15:clr>
            <a:srgbClr val="A4A3A4"/>
          </p15:clr>
        </p15:guide>
        <p15:guide id="8" pos="4969">
          <p15:clr>
            <a:srgbClr val="A4A3A4"/>
          </p15:clr>
        </p15:guide>
        <p15:guide id="9" pos="1941">
          <p15:clr>
            <a:srgbClr val="A4A3A4"/>
          </p15:clr>
        </p15:guide>
        <p15:guide id="10" pos="3818">
          <p15:clr>
            <a:srgbClr val="A4A3A4"/>
          </p15:clr>
        </p15:guide>
        <p15:guide id="11" pos="3727">
          <p15:clr>
            <a:srgbClr val="A4A3A4"/>
          </p15:clr>
        </p15:guide>
        <p15:guide id="12" pos="2834">
          <p15:clr>
            <a:srgbClr val="A4A3A4"/>
          </p15:clr>
        </p15:guide>
        <p15:guide id="13" pos="2926">
          <p15:clr>
            <a:srgbClr val="A4A3A4"/>
          </p15:clr>
        </p15:guide>
        <p15:guide id="14" pos="248">
          <p15:clr>
            <a:srgbClr val="A4A3A4"/>
          </p15:clr>
        </p15:guide>
        <p15:guide id="15" pos="2034">
          <p15:clr>
            <a:srgbClr val="A4A3A4"/>
          </p15:clr>
        </p15:guide>
        <p15:guide id="16" pos="2879">
          <p15:clr>
            <a:srgbClr val="A4A3A4"/>
          </p15:clr>
        </p15:guide>
        <p15:guide id="17" pos="2676">
          <p15:clr>
            <a:srgbClr val="A4A3A4"/>
          </p15:clr>
        </p15:guide>
        <p15:guide id="18" pos="3084">
          <p15:clr>
            <a:srgbClr val="A4A3A4"/>
          </p15:clr>
        </p15:guide>
        <p15:guide id="19" pos="551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55">
          <p15:clr>
            <a:srgbClr val="A4A3A4"/>
          </p15:clr>
        </p15:guide>
        <p15:guide id="2" pos="216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8A00"/>
    <a:srgbClr val="9FB7D3"/>
    <a:srgbClr val="8BC5FF"/>
    <a:srgbClr val="99CCFF"/>
    <a:srgbClr val="6A8FBF"/>
    <a:srgbClr val="00A9D4"/>
    <a:srgbClr val="007B78"/>
    <a:srgbClr val="89BA17"/>
    <a:srgbClr val="FABB00"/>
    <a:srgbClr val="E3211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77949" autoAdjust="0"/>
  </p:normalViewPr>
  <p:slideViewPr>
    <p:cSldViewPr snapToGrid="0" snapToObjects="1">
      <p:cViewPr varScale="1">
        <p:scale>
          <a:sx n="102" d="100"/>
          <a:sy n="102" d="100"/>
        </p:scale>
        <p:origin x="1272" y="96"/>
      </p:cViewPr>
      <p:guideLst>
        <p:guide orient="horz" pos="1136"/>
        <p:guide orient="horz" pos="4110"/>
        <p:guide orient="horz" pos="151"/>
        <p:guide orient="horz" pos="2449"/>
        <p:guide orient="horz" pos="3566"/>
        <p:guide orient="horz" pos="2545"/>
        <p:guide orient="horz" pos="3845"/>
        <p:guide pos="4969"/>
        <p:guide pos="1941"/>
        <p:guide pos="3818"/>
        <p:guide pos="3727"/>
        <p:guide pos="2834"/>
        <p:guide pos="2926"/>
        <p:guide pos="248"/>
        <p:guide pos="2034"/>
        <p:guide pos="2879"/>
        <p:guide pos="2676"/>
        <p:guide pos="3084"/>
        <p:guide pos="5511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6528"/>
    </p:cViewPr>
  </p:sorterViewPr>
  <p:notesViewPr>
    <p:cSldViewPr snapToGrid="0" snapToObjects="1">
      <p:cViewPr varScale="1">
        <p:scale>
          <a:sx n="64" d="100"/>
          <a:sy n="64" d="100"/>
        </p:scale>
        <p:origin x="-3414" y="-126"/>
      </p:cViewPr>
      <p:guideLst>
        <p:guide orient="horz" pos="3155"/>
        <p:guide pos="216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83495" cy="5009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88" tIns="48294" rIns="96588" bIns="48294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300"/>
            </a:lvl1pPr>
          </a:lstStyle>
          <a:p>
            <a:r>
              <a:rPr lang="en-IE" sz="1200"/>
              <a:t>A novel Split-merge evolve k clustering algorithm </a:t>
            </a:r>
            <a:endParaRPr lang="en-US" sz="1200" dirty="0"/>
          </a:p>
        </p:txBody>
      </p:sp>
      <p:sp>
        <p:nvSpPr>
          <p:cNvPr id="7987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99900" y="0"/>
            <a:ext cx="2983495" cy="5009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88" tIns="48294" rIns="96588" bIns="48294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1300"/>
            </a:lvl1pPr>
          </a:lstStyle>
          <a:p>
            <a:r>
              <a:rPr lang="en-US" sz="1200"/>
              <a:t>26-29 March 2018 </a:t>
            </a:r>
            <a:endParaRPr lang="en-US" sz="1200" dirty="0"/>
          </a:p>
        </p:txBody>
      </p:sp>
      <p:sp>
        <p:nvSpPr>
          <p:cNvPr id="7987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516038"/>
            <a:ext cx="2983495" cy="5009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88" tIns="48294" rIns="96588" bIns="48294" numCol="1" anchor="b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300"/>
            </a:lvl1pPr>
          </a:lstStyle>
          <a:p>
            <a:r>
              <a:rPr lang="en-US" sz="1200"/>
              <a:t> </a:t>
            </a:r>
            <a:endParaRPr lang="en-US" sz="1200" dirty="0"/>
          </a:p>
        </p:txBody>
      </p:sp>
      <p:sp>
        <p:nvSpPr>
          <p:cNvPr id="7987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99900" y="9516038"/>
            <a:ext cx="2983495" cy="5009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88" tIns="48294" rIns="96588" bIns="48294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1300"/>
            </a:lvl1pPr>
          </a:lstStyle>
          <a:p>
            <a:fld id="{4ECEF30E-552D-42ED-82CA-C73F83CA10A8}" type="slidenum">
              <a:rPr lang="en-US" sz="1200"/>
              <a:pPr/>
              <a:t>‹#›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985583238"/>
      </p:ext>
    </p:extLst>
  </p:cSld>
  <p:clrMap bg1="lt1" tx1="dk1" bg2="lt2" tx2="dk2" accent1="accent1" accent2="accent2" accent3="accent3" accent4="accent4" accent5="accent5" accent6="accent6" hlink="hlink" folHlink="folHlink"/>
  <p:hf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idx="1"/>
          </p:nvPr>
        </p:nvSpPr>
        <p:spPr>
          <a:xfrm>
            <a:off x="3900488" y="0"/>
            <a:ext cx="2982912" cy="5016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/>
              <a:t>26-29 March 2018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5"/>
          </p:nvPr>
        </p:nvSpPr>
        <p:spPr>
          <a:xfrm>
            <a:off x="3900488" y="9515475"/>
            <a:ext cx="2982912" cy="5016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52353D-F306-481A-B3D0-C36CE0BF956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2913" cy="5016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IE"/>
              <a:t>A novel Split-merge evolve k clustering algorithm </a:t>
            </a:r>
            <a:endParaRPr lang="en-US" dirty="0"/>
          </a:p>
        </p:txBody>
      </p:sp>
      <p:sp>
        <p:nvSpPr>
          <p:cNvPr id="5" name="Slide Image Placeholder 4"/>
          <p:cNvSpPr>
            <a:spLocks noGrp="1" noRot="1" noChangeAspect="1"/>
          </p:cNvSpPr>
          <p:nvPr>
            <p:ph type="sldImg" idx="2"/>
          </p:nvPr>
        </p:nvSpPr>
        <p:spPr>
          <a:xfrm>
            <a:off x="938213" y="750888"/>
            <a:ext cx="5008562" cy="37576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515475"/>
            <a:ext cx="2982913" cy="5016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 </a:t>
            </a:r>
            <a:endParaRPr lang="en-US" dirty="0"/>
          </a:p>
        </p:txBody>
      </p:sp>
      <p:sp>
        <p:nvSpPr>
          <p:cNvPr id="7" name="Notes Placeholder 6"/>
          <p:cNvSpPr>
            <a:spLocks noGrp="1"/>
          </p:cNvSpPr>
          <p:nvPr>
            <p:ph type="body" sz="quarter" idx="3"/>
          </p:nvPr>
        </p:nvSpPr>
        <p:spPr>
          <a:xfrm>
            <a:off x="688975" y="4759325"/>
            <a:ext cx="5507038" cy="45085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08257339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38213" y="750888"/>
            <a:ext cx="5008562" cy="3757612"/>
          </a:xfrm>
          <a:prstGeom prst="rect">
            <a:avLst/>
          </a:prstGeom>
          <a:ln/>
        </p:spPr>
      </p:sp>
      <p:sp>
        <p:nvSpPr>
          <p:cNvPr id="808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8499" y="4758889"/>
            <a:ext cx="5507990" cy="4508421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26-29 March 2018 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7CE656-B54F-4B4A-A43E-7A8772CDE506}" type="slidenum">
              <a:rPr lang="en-US" smtClean="0"/>
              <a:t>1</a:t>
            </a:fld>
            <a:endParaRPr lang="en-US"/>
          </a:p>
        </p:txBody>
      </p:sp>
      <p:sp>
        <p:nvSpPr>
          <p:cNvPr id="9" name="Header Placeholder 8"/>
          <p:cNvSpPr>
            <a:spLocks noGrp="1"/>
          </p:cNvSpPr>
          <p:nvPr>
            <p:ph type="hdr" sz="quarter" idx="13"/>
          </p:nvPr>
        </p:nvSpPr>
        <p:spPr/>
        <p:txBody>
          <a:bodyPr/>
          <a:lstStyle/>
          <a:p>
            <a:r>
              <a:rPr lang="en-IE"/>
              <a:t>A novel Split-merge evolve k clustering algorithm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34767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26-29 March 2018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6C455EE-3CD1-4D15-AD89-25CF08A80E30}" type="slidenum">
              <a:rPr lang="en-US" smtClean="0"/>
              <a:t>2</a:t>
            </a:fld>
            <a:endParaRPr lang="en-US" dirty="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IE"/>
              <a:t>A novel Split-merge evolve k clustering algorithm 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11575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where a is for data vectors in the same class both in P and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G, b is data vectors in the same class in P, but different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classes in G. c is data vectors in different classes in P, but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in the same class in G. d is data vectors in different classes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Arial" charset="0"/>
                <a:ea typeface="+mn-ea"/>
                <a:cs typeface="+mn-cs"/>
              </a:rPr>
              <a:t>both in P and G.</a:t>
            </a:r>
            <a:endParaRPr lang="en-IE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26-29 March 2018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852353D-F306-481A-B3D0-C36CE0BF9563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IE"/>
              <a:t>A novel Split-merge evolve k clustering algorithm 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21405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r>
              <a:rPr lang="en-US"/>
              <a:t>26-29 March 2018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C6B9D67-BD49-457D-8FAC-7A1B32AAFDD1}" type="slidenum">
              <a:rPr lang="en-US" smtClean="0"/>
              <a:t>15</a:t>
            </a:fld>
            <a:endParaRPr lang="en-US" dirty="0"/>
          </a:p>
        </p:txBody>
      </p:sp>
      <p:sp>
        <p:nvSpPr>
          <p:cNvPr id="6" name="Header Placeholder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en-IE"/>
              <a:t>A novel Split-merge evolve k clustering algorithm </a:t>
            </a:r>
            <a:endParaRPr lang="en-US" dirty="0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9236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2" name="LeftInfo"/>
          <p:cNvSpPr txBox="1">
            <a:spLocks noChangeArrowheads="1"/>
          </p:cNvSpPr>
          <p:nvPr/>
        </p:nvSpPr>
        <p:spPr bwMode="auto">
          <a:xfrm>
            <a:off x="-1514475" y="2828876"/>
            <a:ext cx="1476375" cy="3416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r">
              <a:spcBef>
                <a:spcPct val="0"/>
              </a:spcBef>
            </a:pPr>
            <a:r>
              <a:rPr lang="en-US" sz="1200" dirty="0">
                <a:solidFill>
                  <a:srgbClr val="FFFFFF"/>
                </a:solidFill>
              </a:rPr>
              <a:t>Slide title</a:t>
            </a:r>
          </a:p>
          <a:p>
            <a:pPr algn="r">
              <a:spcBef>
                <a:spcPct val="0"/>
              </a:spcBef>
            </a:pPr>
            <a:r>
              <a:rPr lang="en-US" sz="1200" dirty="0">
                <a:solidFill>
                  <a:srgbClr val="FFFFFF"/>
                </a:solidFill>
              </a:rPr>
              <a:t>70 pt</a:t>
            </a:r>
          </a:p>
          <a:p>
            <a:pPr algn="r">
              <a:spcBef>
                <a:spcPct val="0"/>
              </a:spcBef>
            </a:pPr>
            <a:endParaRPr lang="en-US" sz="1200" dirty="0">
              <a:solidFill>
                <a:srgbClr val="FFFFFF"/>
              </a:solidFill>
            </a:endParaRPr>
          </a:p>
          <a:p>
            <a:pPr algn="r">
              <a:spcBef>
                <a:spcPct val="0"/>
              </a:spcBef>
            </a:pPr>
            <a:endParaRPr lang="en-US" sz="1200" dirty="0">
              <a:solidFill>
                <a:srgbClr val="FFFFFF"/>
              </a:solidFill>
            </a:endParaRPr>
          </a:p>
          <a:p>
            <a:pPr algn="r">
              <a:spcBef>
                <a:spcPct val="0"/>
              </a:spcBef>
            </a:pPr>
            <a:endParaRPr lang="en-US" sz="1200" dirty="0">
              <a:solidFill>
                <a:srgbClr val="FFFFFF"/>
              </a:solidFill>
            </a:endParaRPr>
          </a:p>
          <a:p>
            <a:pPr algn="r">
              <a:spcBef>
                <a:spcPct val="0"/>
              </a:spcBef>
            </a:pPr>
            <a:r>
              <a:rPr lang="en-US" sz="1200" dirty="0">
                <a:solidFill>
                  <a:srgbClr val="9FB7D3"/>
                </a:solidFill>
              </a:rPr>
              <a:t>CAPITALS</a:t>
            </a:r>
          </a:p>
          <a:p>
            <a:pPr algn="r">
              <a:spcBef>
                <a:spcPct val="0"/>
              </a:spcBef>
            </a:pPr>
            <a:endParaRPr lang="en-US" sz="1200" dirty="0">
              <a:solidFill>
                <a:srgbClr val="FFFFFF"/>
              </a:solidFill>
            </a:endParaRPr>
          </a:p>
          <a:p>
            <a:pPr algn="r">
              <a:spcBef>
                <a:spcPct val="0"/>
              </a:spcBef>
            </a:pPr>
            <a:endParaRPr lang="en-US" sz="1200" dirty="0">
              <a:solidFill>
                <a:srgbClr val="FFFFFF"/>
              </a:solidFill>
            </a:endParaRPr>
          </a:p>
          <a:p>
            <a:pPr algn="r">
              <a:spcBef>
                <a:spcPct val="0"/>
              </a:spcBef>
            </a:pPr>
            <a:endParaRPr lang="en-US" sz="1200" dirty="0">
              <a:solidFill>
                <a:srgbClr val="FFFFFF"/>
              </a:solidFill>
            </a:endParaRPr>
          </a:p>
          <a:p>
            <a:pPr algn="r">
              <a:spcBef>
                <a:spcPct val="0"/>
              </a:spcBef>
            </a:pPr>
            <a:endParaRPr lang="en-US" sz="1200" dirty="0">
              <a:solidFill>
                <a:srgbClr val="FFFFFF"/>
              </a:solidFill>
            </a:endParaRPr>
          </a:p>
          <a:p>
            <a:pPr algn="r">
              <a:spcBef>
                <a:spcPct val="0"/>
              </a:spcBef>
            </a:pPr>
            <a:endParaRPr lang="en-US" sz="1200" dirty="0">
              <a:solidFill>
                <a:srgbClr val="FFFFFF"/>
              </a:solidFill>
            </a:endParaRPr>
          </a:p>
          <a:p>
            <a:pPr algn="r">
              <a:spcBef>
                <a:spcPct val="0"/>
              </a:spcBef>
            </a:pPr>
            <a:endParaRPr lang="en-US" sz="1200" dirty="0">
              <a:solidFill>
                <a:srgbClr val="FFFFFF"/>
              </a:solidFill>
            </a:endParaRPr>
          </a:p>
          <a:p>
            <a:pPr algn="r">
              <a:spcBef>
                <a:spcPct val="0"/>
              </a:spcBef>
            </a:pPr>
            <a:endParaRPr lang="en-US" sz="1200" dirty="0">
              <a:solidFill>
                <a:srgbClr val="FFFFFF"/>
              </a:solidFill>
            </a:endParaRPr>
          </a:p>
          <a:p>
            <a:pPr algn="r">
              <a:spcBef>
                <a:spcPct val="0"/>
              </a:spcBef>
            </a:pPr>
            <a:endParaRPr lang="en-US" sz="1200" dirty="0">
              <a:solidFill>
                <a:srgbClr val="FFFFFF"/>
              </a:solidFill>
            </a:endParaRPr>
          </a:p>
          <a:p>
            <a:pPr algn="r">
              <a:spcBef>
                <a:spcPct val="0"/>
              </a:spcBef>
            </a:pPr>
            <a:endParaRPr lang="en-US" sz="1200" dirty="0">
              <a:solidFill>
                <a:srgbClr val="FFFFFF"/>
              </a:solidFill>
            </a:endParaRPr>
          </a:p>
          <a:p>
            <a:pPr algn="r">
              <a:spcBef>
                <a:spcPct val="0"/>
              </a:spcBef>
            </a:pPr>
            <a:r>
              <a:rPr lang="en-US" sz="1200" dirty="0">
                <a:solidFill>
                  <a:srgbClr val="FFFFFF"/>
                </a:solidFill>
              </a:rPr>
              <a:t>Slide subtitle </a:t>
            </a:r>
          </a:p>
          <a:p>
            <a:pPr algn="r">
              <a:spcBef>
                <a:spcPct val="0"/>
              </a:spcBef>
            </a:pPr>
            <a:r>
              <a:rPr lang="en-US" sz="1200" dirty="0">
                <a:solidFill>
                  <a:srgbClr val="FFFFFF"/>
                </a:solidFill>
              </a:rPr>
              <a:t>minimum 30 pt</a:t>
            </a:r>
          </a:p>
          <a:p>
            <a:pPr algn="r">
              <a:spcBef>
                <a:spcPct val="0"/>
              </a:spcBef>
            </a:pPr>
            <a:endParaRPr lang="en-GB" sz="1200" dirty="0">
              <a:solidFill>
                <a:schemeClr val="bg1"/>
              </a:solidFill>
            </a:endParaRPr>
          </a:p>
        </p:txBody>
      </p:sp>
      <p:pic>
        <p:nvPicPr>
          <p:cNvPr id="6" name="Logo2011" descr="ERI_UF_rgb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722000" y="432000"/>
            <a:ext cx="1027112" cy="900113"/>
          </a:xfrm>
          <a:prstGeom prst="rect">
            <a:avLst/>
          </a:prstGeom>
          <a:noFill/>
        </p:spPr>
      </p:pic>
      <p:sp>
        <p:nvSpPr>
          <p:cNvPr id="22530" name="SubTitle_TM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393699" y="5137200"/>
            <a:ext cx="8355014" cy="1386001"/>
          </a:xfrm>
        </p:spPr>
        <p:txBody>
          <a:bodyPr anchor="b" anchorCtr="0"/>
          <a:lstStyle>
            <a:lvl1pPr marL="0" indent="0">
              <a:lnSpc>
                <a:spcPct val="75000"/>
              </a:lnSpc>
              <a:spcBef>
                <a:spcPts val="0"/>
              </a:spcBef>
              <a:buFont typeface="Arial" charset="0"/>
              <a:buNone/>
              <a:defRPr sz="3000" baseline="0">
                <a:latin typeface="+mn-lt"/>
              </a:defRPr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2531" name="Title_TM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393700" y="1808709"/>
            <a:ext cx="8351839" cy="2839491"/>
          </a:xfrm>
        </p:spPr>
        <p:txBody>
          <a:bodyPr anchor="ctr">
            <a:normAutofit/>
          </a:bodyPr>
          <a:lstStyle>
            <a:lvl1pPr>
              <a:lnSpc>
                <a:spcPct val="75000"/>
              </a:lnSpc>
              <a:defRPr sz="7000">
                <a:latin typeface="Ericsson Capital TT"/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er, two horizontal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sz="quarter" idx="11" hasCustomPrompt="1"/>
          </p:nvPr>
        </p:nvSpPr>
        <p:spPr>
          <a:xfrm>
            <a:off x="393700" y="4010025"/>
            <a:ext cx="8355013" cy="2070100"/>
          </a:xfrm>
        </p:spPr>
        <p:txBody>
          <a:bodyPr/>
          <a:lstStyle/>
          <a:p>
            <a:pPr lvl="0"/>
            <a:r>
              <a:rPr lang="sv-SE" dirty="0" err="1"/>
              <a:t>Click</a:t>
            </a:r>
            <a:r>
              <a:rPr lang="sv-SE" dirty="0"/>
              <a:t> to </a:t>
            </a:r>
            <a:r>
              <a:rPr lang="sv-SE" dirty="0" err="1"/>
              <a:t>add</a:t>
            </a:r>
            <a:r>
              <a:rPr lang="sv-SE" dirty="0"/>
              <a:t>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1"/>
          <p:cNvSpPr>
            <a:spLocks noGrp="1"/>
          </p:cNvSpPr>
          <p:nvPr>
            <p:ph sz="quarter" idx="10" hasCustomPrompt="1"/>
          </p:nvPr>
        </p:nvSpPr>
        <p:spPr>
          <a:xfrm>
            <a:off x="393701" y="1795463"/>
            <a:ext cx="8355012" cy="2070100"/>
          </a:xfrm>
        </p:spPr>
        <p:txBody>
          <a:bodyPr/>
          <a:lstStyle/>
          <a:p>
            <a:pPr lvl="0"/>
            <a:r>
              <a:rPr lang="sv-SE" dirty="0" err="1"/>
              <a:t>Click</a:t>
            </a:r>
            <a:r>
              <a:rPr lang="sv-SE" dirty="0"/>
              <a:t> to </a:t>
            </a:r>
            <a:r>
              <a:rPr lang="sv-SE" dirty="0" err="1"/>
              <a:t>add</a:t>
            </a:r>
            <a:r>
              <a:rPr lang="sv-SE" dirty="0"/>
              <a:t>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393701" y="239713"/>
            <a:ext cx="7494588" cy="1085371"/>
          </a:xfrm>
        </p:spPr>
        <p:txBody>
          <a:bodyPr/>
          <a:lstStyle/>
          <a:p>
            <a:r>
              <a:rPr lang="en-US" dirty="0"/>
              <a:t>Click to ADD title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er, Content over two content p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3"/>
          <p:cNvSpPr>
            <a:spLocks noGrp="1"/>
          </p:cNvSpPr>
          <p:nvPr>
            <p:ph sz="quarter" idx="11" hasCustomPrompt="1"/>
          </p:nvPr>
        </p:nvSpPr>
        <p:spPr>
          <a:xfrm>
            <a:off x="4645025" y="4010025"/>
            <a:ext cx="4103688" cy="2070100"/>
          </a:xfrm>
        </p:spPr>
        <p:txBody>
          <a:bodyPr/>
          <a:lstStyle/>
          <a:p>
            <a:pPr lvl="0"/>
            <a:r>
              <a:rPr lang="sv-SE" dirty="0" err="1"/>
              <a:t>Click</a:t>
            </a:r>
            <a:r>
              <a:rPr lang="sv-SE" dirty="0"/>
              <a:t> to </a:t>
            </a:r>
            <a:r>
              <a:rPr lang="sv-SE" dirty="0" err="1"/>
              <a:t>add</a:t>
            </a:r>
            <a:r>
              <a:rPr lang="sv-SE" dirty="0"/>
              <a:t>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quarter" idx="12" hasCustomPrompt="1"/>
          </p:nvPr>
        </p:nvSpPr>
        <p:spPr>
          <a:xfrm>
            <a:off x="393700" y="4010025"/>
            <a:ext cx="4105275" cy="2070100"/>
          </a:xfrm>
        </p:spPr>
        <p:txBody>
          <a:bodyPr/>
          <a:lstStyle/>
          <a:p>
            <a:pPr lvl="0"/>
            <a:r>
              <a:rPr lang="sv-SE" dirty="0" err="1"/>
              <a:t>Click</a:t>
            </a:r>
            <a:r>
              <a:rPr lang="sv-SE" dirty="0"/>
              <a:t> to </a:t>
            </a:r>
            <a:r>
              <a:rPr lang="sv-SE" dirty="0" err="1"/>
              <a:t>add</a:t>
            </a:r>
            <a:r>
              <a:rPr lang="sv-SE" dirty="0"/>
              <a:t>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Content Placeholder 1"/>
          <p:cNvSpPr>
            <a:spLocks noGrp="1"/>
          </p:cNvSpPr>
          <p:nvPr>
            <p:ph idx="1" hasCustomPrompt="1"/>
          </p:nvPr>
        </p:nvSpPr>
        <p:spPr>
          <a:xfrm>
            <a:off x="396875" y="1795463"/>
            <a:ext cx="8351838" cy="2070100"/>
          </a:xfrm>
        </p:spPr>
        <p:txBody>
          <a:bodyPr/>
          <a:lstStyle/>
          <a:p>
            <a:pPr lvl="0"/>
            <a:r>
              <a:rPr lang="sv-SE" dirty="0" err="1"/>
              <a:t>Click</a:t>
            </a:r>
            <a:r>
              <a:rPr lang="sv-SE" dirty="0"/>
              <a:t> to </a:t>
            </a:r>
            <a:r>
              <a:rPr lang="sv-SE" dirty="0" err="1"/>
              <a:t>add</a:t>
            </a:r>
            <a:r>
              <a:rPr lang="sv-SE" dirty="0"/>
              <a:t>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93701" y="239713"/>
            <a:ext cx="7494588" cy="1085371"/>
          </a:xfrm>
        </p:spPr>
        <p:txBody>
          <a:bodyPr/>
          <a:lstStyle/>
          <a:p>
            <a:r>
              <a:rPr lang="en-US" dirty="0"/>
              <a:t>Click to ADD title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eader, two content parts over content.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3"/>
          <p:cNvSpPr>
            <a:spLocks noGrp="1"/>
          </p:cNvSpPr>
          <p:nvPr>
            <p:ph sz="quarter" idx="12" hasCustomPrompt="1"/>
          </p:nvPr>
        </p:nvSpPr>
        <p:spPr>
          <a:xfrm>
            <a:off x="393700" y="4010025"/>
            <a:ext cx="8355013" cy="2070100"/>
          </a:xfrm>
        </p:spPr>
        <p:txBody>
          <a:bodyPr/>
          <a:lstStyle/>
          <a:p>
            <a:pPr lvl="0"/>
            <a:r>
              <a:rPr lang="sv-SE" dirty="0" err="1"/>
              <a:t>Click</a:t>
            </a:r>
            <a:r>
              <a:rPr lang="sv-SE" dirty="0"/>
              <a:t> to </a:t>
            </a:r>
            <a:r>
              <a:rPr lang="sv-SE" dirty="0" err="1"/>
              <a:t>add</a:t>
            </a:r>
            <a:r>
              <a:rPr lang="sv-SE" dirty="0"/>
              <a:t>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quarter" idx="10" hasCustomPrompt="1"/>
          </p:nvPr>
        </p:nvSpPr>
        <p:spPr>
          <a:xfrm>
            <a:off x="4645025" y="1795463"/>
            <a:ext cx="4103688" cy="2070100"/>
          </a:xfrm>
        </p:spPr>
        <p:txBody>
          <a:bodyPr/>
          <a:lstStyle/>
          <a:p>
            <a:pPr lvl="0"/>
            <a:r>
              <a:rPr lang="sv-SE" dirty="0" err="1"/>
              <a:t>Click</a:t>
            </a:r>
            <a:r>
              <a:rPr lang="sv-SE" dirty="0"/>
              <a:t> to </a:t>
            </a:r>
            <a:r>
              <a:rPr lang="sv-SE" dirty="0" err="1"/>
              <a:t>add</a:t>
            </a:r>
            <a:r>
              <a:rPr lang="sv-SE" dirty="0"/>
              <a:t>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Content Placeholder 1"/>
          <p:cNvSpPr>
            <a:spLocks noGrp="1"/>
          </p:cNvSpPr>
          <p:nvPr>
            <p:ph idx="1" hasCustomPrompt="1"/>
          </p:nvPr>
        </p:nvSpPr>
        <p:spPr>
          <a:xfrm>
            <a:off x="396875" y="1795463"/>
            <a:ext cx="4102100" cy="2070100"/>
          </a:xfrm>
        </p:spPr>
        <p:txBody>
          <a:bodyPr/>
          <a:lstStyle/>
          <a:p>
            <a:pPr lvl="0"/>
            <a:r>
              <a:rPr lang="sv-SE" dirty="0" err="1"/>
              <a:t>Click</a:t>
            </a:r>
            <a:r>
              <a:rPr lang="sv-SE" dirty="0"/>
              <a:t> to </a:t>
            </a:r>
            <a:r>
              <a:rPr lang="sv-SE" dirty="0" err="1"/>
              <a:t>add</a:t>
            </a:r>
            <a:r>
              <a:rPr lang="sv-SE" dirty="0"/>
              <a:t>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393701" y="239713"/>
            <a:ext cx="7494588" cy="1085371"/>
          </a:xfrm>
        </p:spPr>
        <p:txBody>
          <a:bodyPr/>
          <a:lstStyle/>
          <a:p>
            <a:r>
              <a:rPr lang="en-US" dirty="0"/>
              <a:t>Click to ADD title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3"/>
          <p:cNvSpPr>
            <a:spLocks noGrp="1"/>
          </p:cNvSpPr>
          <p:nvPr>
            <p:ph sz="quarter" idx="3"/>
          </p:nvPr>
        </p:nvSpPr>
        <p:spPr>
          <a:xfrm>
            <a:off x="4645025" y="4013200"/>
            <a:ext cx="4100513" cy="20669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quarter" idx="2"/>
          </p:nvPr>
        </p:nvSpPr>
        <p:spPr>
          <a:xfrm>
            <a:off x="4645025" y="1795463"/>
            <a:ext cx="4100513" cy="206533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Content Placeholder 1"/>
          <p:cNvSpPr>
            <a:spLocks noGrp="1"/>
          </p:cNvSpPr>
          <p:nvPr>
            <p:ph sz="half" idx="1"/>
          </p:nvPr>
        </p:nvSpPr>
        <p:spPr>
          <a:xfrm>
            <a:off x="393700" y="1795463"/>
            <a:ext cx="4098925" cy="428466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3701" y="239713"/>
            <a:ext cx="7494588" cy="108537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4234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3"/>
          <p:cNvSpPr>
            <a:spLocks noGrp="1"/>
          </p:cNvSpPr>
          <p:nvPr>
            <p:ph sz="half" idx="3"/>
          </p:nvPr>
        </p:nvSpPr>
        <p:spPr>
          <a:xfrm>
            <a:off x="4648200" y="1795463"/>
            <a:ext cx="4100513" cy="428466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quarter" idx="2"/>
          </p:nvPr>
        </p:nvSpPr>
        <p:spPr>
          <a:xfrm>
            <a:off x="396875" y="4013200"/>
            <a:ext cx="4098925" cy="20669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Content Placeholder 1"/>
          <p:cNvSpPr>
            <a:spLocks noGrp="1"/>
          </p:cNvSpPr>
          <p:nvPr>
            <p:ph sz="quarter" idx="1"/>
          </p:nvPr>
        </p:nvSpPr>
        <p:spPr>
          <a:xfrm>
            <a:off x="396875" y="1795463"/>
            <a:ext cx="4098925" cy="206533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3701" y="239713"/>
            <a:ext cx="7494588" cy="108537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67271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4"/>
          <p:cNvSpPr>
            <a:spLocks noGrp="1"/>
          </p:cNvSpPr>
          <p:nvPr>
            <p:ph sz="quarter" idx="4"/>
          </p:nvPr>
        </p:nvSpPr>
        <p:spPr>
          <a:xfrm>
            <a:off x="4648200" y="4022725"/>
            <a:ext cx="4100513" cy="20669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3"/>
          <p:cNvSpPr>
            <a:spLocks noGrp="1"/>
          </p:cNvSpPr>
          <p:nvPr>
            <p:ph sz="quarter" idx="3"/>
          </p:nvPr>
        </p:nvSpPr>
        <p:spPr>
          <a:xfrm>
            <a:off x="396875" y="4022725"/>
            <a:ext cx="4098925" cy="20669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quarter" idx="2"/>
          </p:nvPr>
        </p:nvSpPr>
        <p:spPr>
          <a:xfrm>
            <a:off x="4648200" y="1804988"/>
            <a:ext cx="4100513" cy="206533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Content Placeholder 1"/>
          <p:cNvSpPr>
            <a:spLocks noGrp="1"/>
          </p:cNvSpPr>
          <p:nvPr>
            <p:ph sz="quarter" idx="1"/>
          </p:nvPr>
        </p:nvSpPr>
        <p:spPr>
          <a:xfrm>
            <a:off x="396875" y="1804988"/>
            <a:ext cx="4098925" cy="206533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393701" y="239713"/>
            <a:ext cx="7494588" cy="108537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8811179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3701" y="239713"/>
            <a:ext cx="7494588" cy="108537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033562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40375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1"/>
          <p:cNvSpPr>
            <a:spLocks noGrp="1"/>
          </p:cNvSpPr>
          <p:nvPr>
            <p:ph idx="1"/>
          </p:nvPr>
        </p:nvSpPr>
        <p:spPr>
          <a:xfrm>
            <a:off x="396875" y="1800000"/>
            <a:ext cx="8351839" cy="3852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93701" y="239713"/>
            <a:ext cx="7494588" cy="108537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43229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3"/>
          <p:cNvSpPr>
            <a:spLocks noGrp="1"/>
          </p:cNvSpPr>
          <p:nvPr>
            <p:ph sz="quarter" idx="3"/>
          </p:nvPr>
        </p:nvSpPr>
        <p:spPr>
          <a:xfrm>
            <a:off x="4645025" y="1795464"/>
            <a:ext cx="4100513" cy="428466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Content Placeholder 1"/>
          <p:cNvSpPr>
            <a:spLocks noGrp="1"/>
          </p:cNvSpPr>
          <p:nvPr>
            <p:ph sz="half" idx="1"/>
          </p:nvPr>
        </p:nvSpPr>
        <p:spPr>
          <a:xfrm>
            <a:off x="393700" y="1795463"/>
            <a:ext cx="4098925" cy="428466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3701" y="239713"/>
            <a:ext cx="7494588" cy="108537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747264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3"/>
          <p:cNvSpPr>
            <a:spLocks noGrp="1"/>
          </p:cNvSpPr>
          <p:nvPr>
            <p:ph sz="quarter" idx="12" hasCustomPrompt="1"/>
          </p:nvPr>
        </p:nvSpPr>
        <p:spPr>
          <a:xfrm>
            <a:off x="6061075" y="1800225"/>
            <a:ext cx="2687638" cy="4724399"/>
          </a:xfrm>
        </p:spPr>
        <p:txBody>
          <a:bodyPr/>
          <a:lstStyle/>
          <a:p>
            <a:pPr lvl="0"/>
            <a:r>
              <a:rPr lang="sv-SE" dirty="0" err="1"/>
              <a:t>Click</a:t>
            </a:r>
            <a:r>
              <a:rPr lang="sv-SE" dirty="0"/>
              <a:t> to </a:t>
            </a:r>
            <a:r>
              <a:rPr lang="sv-SE" dirty="0" err="1"/>
              <a:t>add</a:t>
            </a:r>
            <a:r>
              <a:rPr lang="sv-SE" dirty="0"/>
              <a:t>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sz="quarter" idx="11" hasCustomPrompt="1"/>
          </p:nvPr>
        </p:nvSpPr>
        <p:spPr>
          <a:xfrm>
            <a:off x="3228975" y="1800225"/>
            <a:ext cx="2687638" cy="4724399"/>
          </a:xfrm>
        </p:spPr>
        <p:txBody>
          <a:bodyPr/>
          <a:lstStyle/>
          <a:p>
            <a:pPr lvl="0"/>
            <a:r>
              <a:rPr lang="sv-SE" dirty="0" err="1"/>
              <a:t>Click</a:t>
            </a:r>
            <a:r>
              <a:rPr lang="sv-SE" dirty="0"/>
              <a:t> to </a:t>
            </a:r>
            <a:r>
              <a:rPr lang="sv-SE" dirty="0" err="1"/>
              <a:t>add</a:t>
            </a:r>
            <a:r>
              <a:rPr lang="sv-SE" dirty="0"/>
              <a:t>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1"/>
          <p:cNvSpPr>
            <a:spLocks noGrp="1"/>
          </p:cNvSpPr>
          <p:nvPr>
            <p:ph sz="quarter" idx="10" hasCustomPrompt="1"/>
          </p:nvPr>
        </p:nvSpPr>
        <p:spPr>
          <a:xfrm>
            <a:off x="393700" y="1800225"/>
            <a:ext cx="2687638" cy="4724399"/>
          </a:xfrm>
        </p:spPr>
        <p:txBody>
          <a:bodyPr/>
          <a:lstStyle/>
          <a:p>
            <a:pPr lvl="0"/>
            <a:r>
              <a:rPr lang="sv-SE" dirty="0" err="1"/>
              <a:t>Click</a:t>
            </a:r>
            <a:r>
              <a:rPr lang="sv-SE" dirty="0"/>
              <a:t> to </a:t>
            </a:r>
            <a:r>
              <a:rPr lang="sv-SE" dirty="0" err="1"/>
              <a:t>add</a:t>
            </a:r>
            <a:r>
              <a:rPr lang="sv-SE" dirty="0"/>
              <a:t>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393701" y="239713"/>
            <a:ext cx="7494588" cy="108537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title, righ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1"/>
          <p:cNvSpPr>
            <a:spLocks noGrp="1"/>
          </p:cNvSpPr>
          <p:nvPr>
            <p:ph sz="quarter" idx="10" hasCustomPrompt="1"/>
          </p:nvPr>
        </p:nvSpPr>
        <p:spPr>
          <a:xfrm>
            <a:off x="393700" y="1800225"/>
            <a:ext cx="4105275" cy="4724400"/>
          </a:xfrm>
        </p:spPr>
        <p:txBody>
          <a:bodyPr/>
          <a:lstStyle/>
          <a:p>
            <a:pPr lvl="0"/>
            <a:r>
              <a:rPr lang="sv-SE" dirty="0" err="1"/>
              <a:t>Click</a:t>
            </a:r>
            <a:r>
              <a:rPr lang="sv-SE" dirty="0"/>
              <a:t> to </a:t>
            </a:r>
            <a:r>
              <a:rPr lang="sv-SE" dirty="0" err="1"/>
              <a:t>add</a:t>
            </a:r>
            <a:r>
              <a:rPr lang="sv-SE" dirty="0"/>
              <a:t>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393701" y="239713"/>
            <a:ext cx="7494587" cy="108537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, righ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1"/>
          <p:cNvSpPr>
            <a:spLocks noGrp="1"/>
          </p:cNvSpPr>
          <p:nvPr>
            <p:ph sz="quarter" idx="10" hasCustomPrompt="1"/>
          </p:nvPr>
        </p:nvSpPr>
        <p:spPr>
          <a:xfrm>
            <a:off x="393701" y="1800225"/>
            <a:ext cx="3854450" cy="4724400"/>
          </a:xfrm>
        </p:spPr>
        <p:txBody>
          <a:bodyPr/>
          <a:lstStyle/>
          <a:p>
            <a:pPr lvl="0"/>
            <a:r>
              <a:rPr lang="sv-SE" dirty="0" err="1"/>
              <a:t>Click</a:t>
            </a:r>
            <a:r>
              <a:rPr lang="sv-SE" dirty="0"/>
              <a:t> to </a:t>
            </a:r>
            <a:r>
              <a:rPr lang="sv-SE" dirty="0" err="1"/>
              <a:t>add</a:t>
            </a:r>
            <a:r>
              <a:rPr lang="sv-SE" dirty="0"/>
              <a:t>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393701" y="239713"/>
            <a:ext cx="3854449" cy="108537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835488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title, lef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1"/>
          <p:cNvSpPr>
            <a:spLocks noGrp="1"/>
          </p:cNvSpPr>
          <p:nvPr>
            <p:ph sz="quarter" idx="10" hasCustomPrompt="1"/>
          </p:nvPr>
        </p:nvSpPr>
        <p:spPr>
          <a:xfrm>
            <a:off x="4643438" y="1800225"/>
            <a:ext cx="4105275" cy="4724400"/>
          </a:xfrm>
        </p:spPr>
        <p:txBody>
          <a:bodyPr/>
          <a:lstStyle/>
          <a:p>
            <a:pPr lvl="0"/>
            <a:r>
              <a:rPr lang="sv-SE" dirty="0" err="1"/>
              <a:t>Click</a:t>
            </a:r>
            <a:r>
              <a:rPr lang="sv-SE" dirty="0"/>
              <a:t> to </a:t>
            </a:r>
            <a:r>
              <a:rPr lang="sv-SE" dirty="0" err="1"/>
              <a:t>add</a:t>
            </a:r>
            <a:r>
              <a:rPr lang="sv-SE" dirty="0"/>
              <a:t>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393701" y="239713"/>
            <a:ext cx="7494588" cy="108537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9739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, lef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1"/>
          <p:cNvSpPr>
            <a:spLocks noGrp="1"/>
          </p:cNvSpPr>
          <p:nvPr>
            <p:ph sz="quarter" idx="10" hasCustomPrompt="1"/>
          </p:nvPr>
        </p:nvSpPr>
        <p:spPr>
          <a:xfrm>
            <a:off x="4643438" y="1800225"/>
            <a:ext cx="4105275" cy="4724400"/>
          </a:xfrm>
        </p:spPr>
        <p:txBody>
          <a:bodyPr/>
          <a:lstStyle/>
          <a:p>
            <a:pPr lvl="0"/>
            <a:r>
              <a:rPr lang="sv-SE" dirty="0" err="1"/>
              <a:t>Click</a:t>
            </a:r>
            <a:r>
              <a:rPr lang="sv-SE" dirty="0"/>
              <a:t> to </a:t>
            </a:r>
            <a:r>
              <a:rPr lang="sv-SE" dirty="0" err="1"/>
              <a:t>add</a:t>
            </a:r>
            <a:r>
              <a:rPr lang="sv-SE" dirty="0"/>
              <a:t>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645025" y="239713"/>
            <a:ext cx="3243263" cy="108537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59091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w small title, lef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1"/>
          <p:cNvSpPr>
            <a:spLocks noGrp="1"/>
          </p:cNvSpPr>
          <p:nvPr>
            <p:ph sz="quarter" idx="10" hasCustomPrompt="1"/>
          </p:nvPr>
        </p:nvSpPr>
        <p:spPr>
          <a:xfrm>
            <a:off x="4643438" y="3545840"/>
            <a:ext cx="4105275" cy="2978785"/>
          </a:xfrm>
        </p:spPr>
        <p:txBody>
          <a:bodyPr/>
          <a:lstStyle/>
          <a:p>
            <a:pPr lvl="0"/>
            <a:r>
              <a:rPr lang="sv-SE" dirty="0" err="1"/>
              <a:t>Click</a:t>
            </a:r>
            <a:r>
              <a:rPr lang="sv-SE" dirty="0"/>
              <a:t> to </a:t>
            </a:r>
            <a:r>
              <a:rPr lang="sv-SE" dirty="0" err="1"/>
              <a:t>add</a:t>
            </a:r>
            <a:r>
              <a:rPr lang="sv-SE" dirty="0"/>
              <a:t>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643438" y="1797524"/>
            <a:ext cx="4105275" cy="108537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18651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emf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8" name="LeftInfo"/>
          <p:cNvSpPr txBox="1">
            <a:spLocks noChangeArrowheads="1"/>
          </p:cNvSpPr>
          <p:nvPr/>
        </p:nvSpPr>
        <p:spPr bwMode="auto">
          <a:xfrm>
            <a:off x="-1886857" y="438151"/>
            <a:ext cx="1764294" cy="62786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>
              <a:spcBef>
                <a:spcPct val="0"/>
              </a:spcBef>
            </a:pPr>
            <a:r>
              <a:rPr lang="en-US" sz="1200" noProof="0" dirty="0">
                <a:solidFill>
                  <a:srgbClr val="FFFFFF"/>
                </a:solidFill>
              </a:rPr>
              <a:t>Slide title </a:t>
            </a:r>
          </a:p>
          <a:p>
            <a:pPr algn="r">
              <a:spcBef>
                <a:spcPct val="0"/>
              </a:spcBef>
            </a:pPr>
            <a:r>
              <a:rPr lang="en-US" sz="1200" noProof="0" dirty="0">
                <a:solidFill>
                  <a:srgbClr val="FFFFFF"/>
                </a:solidFill>
              </a:rPr>
              <a:t>44 pt</a:t>
            </a:r>
          </a:p>
          <a:p>
            <a:pPr algn="r">
              <a:spcBef>
                <a:spcPct val="0"/>
              </a:spcBef>
            </a:pPr>
            <a:endParaRPr lang="en-US" sz="1200" noProof="0" dirty="0">
              <a:solidFill>
                <a:srgbClr val="FFFFFF"/>
              </a:solidFill>
            </a:endParaRPr>
          </a:p>
          <a:p>
            <a:pPr algn="r">
              <a:spcBef>
                <a:spcPct val="0"/>
              </a:spcBef>
            </a:pPr>
            <a:endParaRPr lang="en-US" sz="1200" noProof="0" dirty="0">
              <a:solidFill>
                <a:srgbClr val="FFFFFF"/>
              </a:solidFill>
            </a:endParaRPr>
          </a:p>
          <a:p>
            <a:pPr algn="r">
              <a:spcBef>
                <a:spcPct val="0"/>
              </a:spcBef>
            </a:pPr>
            <a:endParaRPr lang="en-US" sz="1200" noProof="0" dirty="0">
              <a:solidFill>
                <a:srgbClr val="FFFFFF"/>
              </a:solidFill>
            </a:endParaRPr>
          </a:p>
          <a:p>
            <a:pPr algn="r">
              <a:spcBef>
                <a:spcPct val="0"/>
              </a:spcBef>
            </a:pPr>
            <a:endParaRPr lang="en-US" sz="1200" noProof="0" dirty="0">
              <a:solidFill>
                <a:srgbClr val="FFFFFF"/>
              </a:solidFill>
            </a:endParaRPr>
          </a:p>
          <a:p>
            <a:pPr algn="r">
              <a:spcBef>
                <a:spcPct val="0"/>
              </a:spcBef>
            </a:pPr>
            <a:endParaRPr lang="en-US" sz="1200" noProof="0" dirty="0">
              <a:solidFill>
                <a:srgbClr val="FFFFFF"/>
              </a:solidFill>
            </a:endParaRPr>
          </a:p>
          <a:p>
            <a:pPr algn="r">
              <a:spcBef>
                <a:spcPct val="0"/>
              </a:spcBef>
            </a:pPr>
            <a:endParaRPr lang="en-US" sz="1200" noProof="0" dirty="0">
              <a:solidFill>
                <a:srgbClr val="FFFFFF"/>
              </a:solidFill>
            </a:endParaRPr>
          </a:p>
          <a:p>
            <a:pPr algn="r">
              <a:spcBef>
                <a:spcPct val="0"/>
              </a:spcBef>
            </a:pPr>
            <a:r>
              <a:rPr lang="en-US" sz="1200" noProof="0" dirty="0">
                <a:solidFill>
                  <a:srgbClr val="FFFFFF"/>
                </a:solidFill>
              </a:rPr>
              <a:t>Text and bullet level 1</a:t>
            </a:r>
          </a:p>
          <a:p>
            <a:pPr algn="r">
              <a:spcBef>
                <a:spcPct val="0"/>
              </a:spcBef>
            </a:pPr>
            <a:r>
              <a:rPr lang="en-US" sz="1200" noProof="0" dirty="0">
                <a:solidFill>
                  <a:srgbClr val="FFFFFF"/>
                </a:solidFill>
              </a:rPr>
              <a:t> minimum 24 pt</a:t>
            </a:r>
          </a:p>
          <a:p>
            <a:pPr algn="r">
              <a:spcBef>
                <a:spcPct val="0"/>
              </a:spcBef>
            </a:pPr>
            <a:endParaRPr lang="en-US" sz="1200" noProof="0" dirty="0">
              <a:solidFill>
                <a:srgbClr val="FFFFFF"/>
              </a:solidFill>
            </a:endParaRPr>
          </a:p>
          <a:p>
            <a:pPr algn="r">
              <a:spcBef>
                <a:spcPct val="0"/>
              </a:spcBef>
            </a:pPr>
            <a:r>
              <a:rPr lang="en-US" sz="1200" noProof="0" dirty="0">
                <a:solidFill>
                  <a:srgbClr val="FFFFFF"/>
                </a:solidFill>
              </a:rPr>
              <a:t>Bullets level 2-5</a:t>
            </a:r>
          </a:p>
          <a:p>
            <a:pPr algn="r">
              <a:spcBef>
                <a:spcPct val="0"/>
              </a:spcBef>
            </a:pPr>
            <a:r>
              <a:rPr lang="en-US" sz="1200" noProof="0" dirty="0">
                <a:solidFill>
                  <a:srgbClr val="FFFFFF"/>
                </a:solidFill>
              </a:rPr>
              <a:t>minimum 20 pt</a:t>
            </a:r>
          </a:p>
          <a:p>
            <a:pPr algn="r">
              <a:spcBef>
                <a:spcPct val="0"/>
              </a:spcBef>
            </a:pPr>
            <a:endParaRPr lang="en-US" sz="1200" noProof="0" dirty="0">
              <a:solidFill>
                <a:srgbClr val="FFFFFF"/>
              </a:solidFill>
            </a:endParaRPr>
          </a:p>
          <a:p>
            <a:pPr algn="r"/>
            <a:endParaRPr lang="en-US" sz="800" noProof="0" dirty="0">
              <a:solidFill>
                <a:schemeClr val="bg1"/>
              </a:solidFill>
            </a:endParaRPr>
          </a:p>
          <a:p>
            <a:pPr algn="r"/>
            <a:endParaRPr lang="en-US" sz="800" noProof="0" dirty="0">
              <a:solidFill>
                <a:schemeClr val="bg1"/>
              </a:solidFill>
            </a:endParaRPr>
          </a:p>
          <a:p>
            <a:pPr algn="r"/>
            <a:endParaRPr lang="en-US" sz="800" noProof="0" dirty="0">
              <a:solidFill>
                <a:schemeClr val="bg1"/>
              </a:solidFill>
            </a:endParaRPr>
          </a:p>
          <a:p>
            <a:r>
              <a:rPr lang="en-US" sz="500" noProof="0" dirty="0">
                <a:solidFill>
                  <a:srgbClr val="9FB7D3"/>
                </a:solidFill>
                <a:latin typeface="+mn-lt"/>
              </a:rPr>
              <a:t>Characters for Embedded font:</a:t>
            </a:r>
            <a:br>
              <a:rPr lang="en-US" sz="500" noProof="0" dirty="0">
                <a:solidFill>
                  <a:srgbClr val="9FB7D3"/>
                </a:solidFill>
                <a:latin typeface="+mn-lt"/>
              </a:rPr>
            </a:br>
            <a:r>
              <a:rPr lang="en-US" sz="500" noProof="0" dirty="0">
                <a:solidFill>
                  <a:srgbClr val="9FB7D3"/>
                </a:solidFill>
                <a:latin typeface="Ericsson Capital TT" pitchFamily="2" charset="0"/>
              </a:rPr>
              <a:t>!"#$%&amp;'()*+,-./0123456789:;&lt;=&gt;?@ABCDEFGHIJKLMNOPQRSTUVWXYZ[\]^_`abcdefghijklmnopqrstuvwxyz{|}~¡¢£¤¥¦§¨©ª«¬®¯°±²³´¶·¸¹º»¼½ÀÁÂÃÄÅÆÇÈËÌÍÎÏÐÑÒÓÔÕÖ×ØÙÚÛÜÝÞßàáâãäåæçèéêëìíîïðñòóôõö÷øùúûüýþÿĀāĂăąĆćĊċČĎďĐđĒĖėĘęĚěĞğĠġĢģĪīĮįİıĶķĹĺĻļĽľŁłŃńŅņŇňŌŐőŒœŔŕŖŗŘřŚśŞşŠšŢţŤťŪūŮůŰűŲųŴŵŶŷŸŹźŻżŽžƒȘșˆˇ˘˙˚˛˜˝ẀẁẃẄẅỲỳ–—‘’‚“”„†‡•…‰‹›⁄€™ĀĀĂĂĄĄĆĆĊĊČČĎĎĐĐĒĒĖĖĘĘĚĚĞĞĠĠĢĢĪĪĮĮİĶĶĹĹĻĻĽĽŃŃŅŅŇŇŌŌŐŐŔŔŖŖŘŘŚŚŞŞŢŢŤŤŪŪŮŮŰŰŲŲŴŴŶŶŹŹŻŻȘș−≤≥ﬁﬂ</a:t>
            </a:r>
            <a:endParaRPr lang="en-US" sz="500" i="1" noProof="0" dirty="0">
              <a:solidFill>
                <a:srgbClr val="9FB7D3"/>
              </a:solidFill>
              <a:latin typeface="Ericsson Capital TT" pitchFamily="2" charset="0"/>
            </a:endParaRPr>
          </a:p>
          <a:p>
            <a:endParaRPr lang="en-US" sz="500" i="1" noProof="0" dirty="0">
              <a:solidFill>
                <a:srgbClr val="9FB7D3"/>
              </a:solidFill>
              <a:latin typeface="Ericsson Capital TT" pitchFamily="2" charset="0"/>
            </a:endParaRPr>
          </a:p>
          <a:p>
            <a:r>
              <a:rPr lang="en-US" sz="500" noProof="0" dirty="0">
                <a:solidFill>
                  <a:srgbClr val="9FB7D3"/>
                </a:solidFill>
                <a:latin typeface="Ericsson Capital TT" pitchFamily="2" charset="0"/>
              </a:rPr>
              <a:t>ΆΈΉΊΌΎΏΐΑΒΓΕΖΗΘΙΚΛΜΝΞΟΠΡΣΤΥΦΧΨΪΫΆΈΉΊΰαβγδεζηθικλνξορςΣΤΥΦΧΨΩΪΫΌΎΏ</a:t>
            </a:r>
            <a:endParaRPr lang="en-US" sz="500" i="1" noProof="0" dirty="0">
              <a:solidFill>
                <a:srgbClr val="9FB7D3"/>
              </a:solidFill>
              <a:latin typeface="Ericsson Capital TT" pitchFamily="2" charset="0"/>
            </a:endParaRPr>
          </a:p>
          <a:p>
            <a:r>
              <a:rPr lang="en-US" sz="500" noProof="0" dirty="0">
                <a:solidFill>
                  <a:srgbClr val="9FB7D3"/>
                </a:solidFill>
                <a:latin typeface="Ericsson Capital TT" pitchFamily="2" charset="0"/>
              </a:rPr>
              <a:t>ЁЂЃЄЅІЇЈЉЊЋЌЎЏАБВГДЕЖЗИЙКЛМНОПРСТУФХЦЧШЩЪЫЬЭЮЯАБВГДЕЖЗИЙКЛМНОПРСТУФХЦЧШЩЪЫЬЭЮЯЁЂЃЄЅІЇЈЉЊЋЌЎЏѢѢѲѲѴѴҐҐәǽẀẁẂẃẄẅỲỳ№</a:t>
            </a:r>
          </a:p>
          <a:p>
            <a:pPr>
              <a:lnSpc>
                <a:spcPct val="80000"/>
              </a:lnSpc>
              <a:spcBef>
                <a:spcPct val="20000"/>
              </a:spcBef>
            </a:pPr>
            <a:endParaRPr lang="en-US" sz="500" noProof="0" dirty="0">
              <a:solidFill>
                <a:srgbClr val="9FB7D3"/>
              </a:solidFill>
              <a:latin typeface="Ericsson Capital TT" pitchFamily="2" charset="0"/>
            </a:endParaRPr>
          </a:p>
          <a:p>
            <a:pPr algn="r">
              <a:spcBef>
                <a:spcPct val="0"/>
              </a:spcBef>
            </a:pPr>
            <a:endParaRPr lang="en-US" sz="500" noProof="0" dirty="0">
              <a:solidFill>
                <a:schemeClr val="bg1"/>
              </a:solidFill>
              <a:latin typeface="Ericsson Capital TT" pitchFamily="2" charset="0"/>
            </a:endParaRPr>
          </a:p>
          <a:p>
            <a:pPr algn="r">
              <a:spcBef>
                <a:spcPct val="0"/>
              </a:spcBef>
            </a:pPr>
            <a:endParaRPr lang="en-US" sz="800" noProof="0" dirty="0">
              <a:solidFill>
                <a:schemeClr val="bg1"/>
              </a:solidFill>
              <a:latin typeface="Ericsson Capital TT" pitchFamily="2" charset="0"/>
            </a:endParaRPr>
          </a:p>
          <a:p>
            <a:pPr algn="r">
              <a:spcBef>
                <a:spcPct val="0"/>
              </a:spcBef>
            </a:pPr>
            <a:endParaRPr lang="en-US" sz="800" noProof="0" dirty="0">
              <a:solidFill>
                <a:schemeClr val="bg1"/>
              </a:solidFill>
              <a:latin typeface="Ericsson Capital TT" pitchFamily="2" charset="0"/>
            </a:endParaRPr>
          </a:p>
          <a:p>
            <a:pPr algn="r">
              <a:spcBef>
                <a:spcPct val="0"/>
              </a:spcBef>
            </a:pPr>
            <a:endParaRPr lang="en-US" sz="800" noProof="0" dirty="0">
              <a:solidFill>
                <a:schemeClr val="bg1"/>
              </a:solidFill>
              <a:latin typeface="Ericsson Capital TT" pitchFamily="2" charset="0"/>
            </a:endParaRPr>
          </a:p>
          <a:p>
            <a:pPr algn="r">
              <a:spcBef>
                <a:spcPct val="0"/>
              </a:spcBef>
            </a:pPr>
            <a:endParaRPr lang="en-US" sz="800" noProof="0" dirty="0">
              <a:solidFill>
                <a:schemeClr val="bg1"/>
              </a:solidFill>
              <a:latin typeface="Ericsson Capital TT" pitchFamily="2" charset="0"/>
            </a:endParaRPr>
          </a:p>
          <a:p>
            <a:pPr algn="r">
              <a:spcBef>
                <a:spcPct val="0"/>
              </a:spcBef>
            </a:pPr>
            <a:endParaRPr lang="en-US" sz="800" noProof="0" dirty="0">
              <a:solidFill>
                <a:schemeClr val="bg1"/>
              </a:solidFill>
              <a:latin typeface="Ericsson Capital TT" pitchFamily="2" charset="0"/>
            </a:endParaRPr>
          </a:p>
          <a:p>
            <a:pPr algn="r">
              <a:spcBef>
                <a:spcPct val="0"/>
              </a:spcBef>
            </a:pPr>
            <a:endParaRPr lang="en-US" sz="1400" noProof="0" dirty="0">
              <a:solidFill>
                <a:schemeClr val="bg1"/>
              </a:solidFill>
            </a:endParaRPr>
          </a:p>
          <a:p>
            <a:pPr algn="r">
              <a:spcBef>
                <a:spcPct val="0"/>
              </a:spcBef>
            </a:pPr>
            <a:r>
              <a:rPr lang="en-US" sz="1200" noProof="0" dirty="0">
                <a:solidFill>
                  <a:schemeClr val="bg1"/>
                </a:solidFill>
              </a:rPr>
              <a:t>Do not add objects or text in the footer area</a:t>
            </a:r>
          </a:p>
        </p:txBody>
      </p:sp>
      <p:pic>
        <p:nvPicPr>
          <p:cNvPr id="9" name="Econ2011" descr="ECON_RGB"/>
          <p:cNvPicPr>
            <a:picLocks noChangeAspect="1" noChangeArrowheads="1"/>
          </p:cNvPicPr>
          <p:nvPr/>
        </p:nvPicPr>
        <p:blipFill>
          <a:blip r:embed="rId19" cstate="print"/>
          <a:srcRect/>
          <a:stretch>
            <a:fillRect/>
          </a:stretch>
        </p:blipFill>
        <p:spPr bwMode="auto">
          <a:xfrm>
            <a:off x="8316001" y="360000"/>
            <a:ext cx="444500" cy="588962"/>
          </a:xfrm>
          <a:prstGeom prst="rect">
            <a:avLst/>
          </a:prstGeom>
          <a:noFill/>
        </p:spPr>
      </p:pic>
      <p:sp>
        <p:nvSpPr>
          <p:cNvPr id="21523" name="txtfooterCopy"/>
          <p:cNvSpPr txBox="1">
            <a:spLocks noChangeArrowheads="1"/>
          </p:cNvSpPr>
          <p:nvPr/>
        </p:nvSpPr>
        <p:spPr bwMode="auto">
          <a:xfrm>
            <a:off x="395288" y="6524625"/>
            <a:ext cx="7399338" cy="215900"/>
          </a:xfrm>
          <a:prstGeom prst="rect">
            <a:avLst/>
          </a:prstGeom>
          <a:noFill/>
          <a:ln w="12700" algn="ctr">
            <a:noFill/>
            <a:miter lim="800000"/>
            <a:headEnd/>
            <a:tailEnd/>
          </a:ln>
          <a:effectLst/>
        </p:spPr>
        <p:txBody>
          <a:bodyPr lIns="72000" rIns="72000"/>
          <a:lstStyle/>
          <a:p>
            <a:pPr algn="l"/>
            <a:r>
              <a:rPr lang="en-US" sz="800" b="0" i="0" u="none">
                <a:solidFill>
                  <a:srgbClr val="87888A"/>
                </a:solidFill>
              </a:rPr>
              <a:t>A novel Split-merge evolve k clustering algorithm  |  BigDataService 2018  |  26-29 March 2018  |  Page </a:t>
            </a:r>
            <a:fld id="{2A9444F1-4113-4909-9DB1-1240F26A09D6}" type="slidenum">
              <a:rPr lang="en-US" sz="800" b="0" i="0" u="none" smtClean="0">
                <a:solidFill>
                  <a:srgbClr val="87888A"/>
                </a:solidFill>
              </a:rPr>
              <a:t>‹#›</a:t>
            </a:fld>
            <a:endParaRPr lang="en-US" sz="800" b="0" i="0" u="none" dirty="0">
              <a:solidFill>
                <a:srgbClr val="87888A"/>
              </a:solidFill>
            </a:endParaRPr>
          </a:p>
        </p:txBody>
      </p:sp>
      <p:sp>
        <p:nvSpPr>
          <p:cNvPr id="21507" name="Content_SM"/>
          <p:cNvSpPr>
            <a:spLocks noGrp="1" noChangeArrowheads="1"/>
          </p:cNvSpPr>
          <p:nvPr>
            <p:ph type="body" idx="1"/>
          </p:nvPr>
        </p:nvSpPr>
        <p:spPr bwMode="auto">
          <a:xfrm>
            <a:off x="396875" y="1800000"/>
            <a:ext cx="8351839" cy="385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72000" tIns="0" rIns="7200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506" name="Title_SM"/>
          <p:cNvSpPr>
            <a:spLocks noGrp="1" noChangeArrowheads="1"/>
          </p:cNvSpPr>
          <p:nvPr>
            <p:ph type="title"/>
          </p:nvPr>
        </p:nvSpPr>
        <p:spPr bwMode="auto">
          <a:xfrm>
            <a:off x="393701" y="239713"/>
            <a:ext cx="7494588" cy="10853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72000" tIns="0" rIns="72000" bIns="0" numCol="1" anchor="ctr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dirty="0"/>
              <a:t>Click to Add Header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700" r:id="rId3"/>
    <p:sldLayoutId id="2147483681" r:id="rId4"/>
    <p:sldLayoutId id="2147483680" r:id="rId5"/>
    <p:sldLayoutId id="2147483699" r:id="rId6"/>
    <p:sldLayoutId id="2147483696" r:id="rId7"/>
    <p:sldLayoutId id="2147483698" r:id="rId8"/>
    <p:sldLayoutId id="2147483697" r:id="rId9"/>
    <p:sldLayoutId id="2147483685" r:id="rId10"/>
    <p:sldLayoutId id="2147483686" r:id="rId11"/>
    <p:sldLayoutId id="2147483687" r:id="rId12"/>
    <p:sldLayoutId id="2147483682" r:id="rId13"/>
    <p:sldLayoutId id="2147483683" r:id="rId14"/>
    <p:sldLayoutId id="2147483684" r:id="rId15"/>
    <p:sldLayoutId id="2147483688" r:id="rId16"/>
    <p:sldLayoutId id="2147483695" r:id="rId17"/>
  </p:sldLayoutIdLst>
  <p:hf sldNum="0" hdr="0" ftr="0" dt="0"/>
  <p:txStyles>
    <p:titleStyle>
      <a:lvl1pPr algn="l" rtl="0" eaLnBrk="1" fontAlgn="base" hangingPunct="1">
        <a:lnSpc>
          <a:spcPct val="75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Ericsson Capital T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Ericsson Capital TT" pitchFamily="2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Ericsson Capital TT" pitchFamily="2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Ericsson Capital TT" pitchFamily="2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Ericsson Capital TT" pitchFamily="2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Ericsson Capital TT" pitchFamily="2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Ericsson Capital TT" pitchFamily="2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Ericsson Capital TT" pitchFamily="2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Ericsson Capital TT" pitchFamily="2" charset="0"/>
        </a:defRPr>
      </a:lvl9pPr>
    </p:titleStyle>
    <p:bodyStyle>
      <a:lvl1pPr marL="176213" indent="-176213" algn="l" rtl="0" eaLnBrk="1" fontAlgn="base" hangingPunct="1">
        <a:spcBef>
          <a:spcPct val="20000"/>
        </a:spcBef>
        <a:spcAft>
          <a:spcPct val="0"/>
        </a:spcAft>
        <a:buClr>
          <a:srgbClr val="00A9D4"/>
        </a:buClr>
        <a:buFont typeface="Arial" charset="0"/>
        <a:buChar char="›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533400" indent="-1778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Ericsson Capital TT" pitchFamily="2" charset="0"/>
        <a:buChar char="–"/>
        <a:defRPr sz="2000">
          <a:solidFill>
            <a:schemeClr val="tx1"/>
          </a:solidFill>
          <a:latin typeface="+mn-lt"/>
        </a:defRPr>
      </a:lvl2pPr>
      <a:lvl3pPr marL="892175" indent="-179388" algn="l" rtl="0" eaLnBrk="1" fontAlgn="base" hangingPunct="1">
        <a:spcBef>
          <a:spcPct val="20000"/>
        </a:spcBef>
        <a:spcAft>
          <a:spcPct val="0"/>
        </a:spcAft>
        <a:buClr>
          <a:srgbClr val="92CCE5"/>
        </a:buClr>
        <a:buFont typeface="Ericsson Capital TT" pitchFamily="2" charset="0"/>
        <a:buChar char="›"/>
        <a:defRPr sz="2000">
          <a:solidFill>
            <a:schemeClr val="tx1"/>
          </a:solidFill>
          <a:latin typeface="+mn-lt"/>
        </a:defRPr>
      </a:lvl3pPr>
      <a:lvl4pPr marL="1252538" indent="-180975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Ericsson Capital TT" pitchFamily="2" charset="0"/>
        <a:buChar char="-"/>
        <a:defRPr sz="2000">
          <a:solidFill>
            <a:schemeClr val="tx1"/>
          </a:solidFill>
          <a:latin typeface="+mn-lt"/>
        </a:defRPr>
      </a:lvl4pPr>
      <a:lvl5pPr marL="1614488" indent="-180975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Ericsson Capital TT" pitchFamily="2" charset="0"/>
        <a:buChar char="›"/>
        <a:defRPr sz="2000">
          <a:solidFill>
            <a:schemeClr val="tx1"/>
          </a:solidFill>
          <a:latin typeface="+mn-lt"/>
        </a:defRPr>
      </a:lvl5pPr>
      <a:lvl6pPr marL="2071688" indent="-180975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Ericsson Capital TT" pitchFamily="2" charset="0"/>
        <a:buChar char="›"/>
        <a:defRPr sz="2000">
          <a:solidFill>
            <a:schemeClr val="tx1"/>
          </a:solidFill>
          <a:latin typeface="+mn-lt"/>
        </a:defRPr>
      </a:lvl6pPr>
      <a:lvl7pPr marL="2528888" indent="-180975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Ericsson Capital TT" pitchFamily="2" charset="0"/>
        <a:buChar char="›"/>
        <a:defRPr sz="2000">
          <a:solidFill>
            <a:schemeClr val="tx1"/>
          </a:solidFill>
          <a:latin typeface="+mn-lt"/>
        </a:defRPr>
      </a:lvl7pPr>
      <a:lvl8pPr marL="2986088" indent="-180975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Ericsson Capital TT" pitchFamily="2" charset="0"/>
        <a:buChar char="›"/>
        <a:defRPr sz="2000">
          <a:solidFill>
            <a:schemeClr val="tx1"/>
          </a:solidFill>
          <a:latin typeface="+mn-lt"/>
        </a:defRPr>
      </a:lvl8pPr>
      <a:lvl9pPr marL="3443288" indent="-180975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Ericsson Capital TT" pitchFamily="2" charset="0"/>
        <a:buChar char="›"/>
        <a:defRPr sz="2000">
          <a:solidFill>
            <a:schemeClr val="tx1"/>
          </a:solidFill>
          <a:latin typeface="+mn-lt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ieeexplore.ieee.org/document/8405716/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393700" y="1808709"/>
            <a:ext cx="8351839" cy="2839491"/>
          </a:xfrm>
        </p:spPr>
        <p:txBody>
          <a:bodyPr>
            <a:normAutofit/>
          </a:bodyPr>
          <a:lstStyle/>
          <a:p>
            <a:r>
              <a:rPr lang="en-US" sz="4800" dirty="0"/>
              <a:t>A novel </a:t>
            </a:r>
            <a:br>
              <a:rPr lang="en-US" sz="4800" dirty="0"/>
            </a:br>
            <a:r>
              <a:rPr lang="en-US" sz="4800" dirty="0"/>
              <a:t>split-merge-evolve </a:t>
            </a:r>
            <a:r>
              <a:rPr lang="en-US" sz="4800" i="1" dirty="0"/>
              <a:t>k </a:t>
            </a:r>
            <a:r>
              <a:rPr lang="en-US" sz="4800" dirty="0"/>
              <a:t>clustering algorithm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00F7798-2900-4EEE-A98F-1B692F2B64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04355" y="5693790"/>
            <a:ext cx="4544358" cy="829411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026" name="Picture 2" descr="Image result for bigdataservice conference ieee">
            <a:extLst>
              <a:ext uri="{FF2B5EF4-FFF2-40B4-BE49-F238E27FC236}">
                <a16:creationId xmlns:a16="http://schemas.microsoft.com/office/drawing/2014/main" id="{22E4787F-EB08-4EF0-B72B-C3895BAC87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4294" y="376717"/>
            <a:ext cx="971939" cy="698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utoShape 4" descr="Image result for ieee">
            <a:extLst>
              <a:ext uri="{FF2B5EF4-FFF2-40B4-BE49-F238E27FC236}">
                <a16:creationId xmlns:a16="http://schemas.microsoft.com/office/drawing/2014/main" id="{13BAEF99-8C29-44BE-8F45-66DF708B45D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E"/>
          </a:p>
        </p:txBody>
      </p:sp>
      <p:pic>
        <p:nvPicPr>
          <p:cNvPr id="1034" name="Picture 10" descr="Image result for ieee">
            <a:extLst>
              <a:ext uri="{FF2B5EF4-FFF2-40B4-BE49-F238E27FC236}">
                <a16:creationId xmlns:a16="http://schemas.microsoft.com/office/drawing/2014/main" id="{0C31DBEE-C028-4647-BEC7-7157C9383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292" y="0"/>
            <a:ext cx="1452320" cy="1452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C0A94A4-4834-4385-8372-C6C6F1FB64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8084" y="4614553"/>
            <a:ext cx="3550628" cy="556442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E9A1ECC-195E-4887-A9FC-6064B60A80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0915" y="1075469"/>
            <a:ext cx="7588174" cy="5226545"/>
          </a:xfrm>
        </p:spPr>
        <p:txBody>
          <a:bodyPr/>
          <a:lstStyle/>
          <a:p>
            <a:r>
              <a:rPr lang="en-US" dirty="0"/>
              <a:t>Data set 1- </a:t>
            </a:r>
            <a:r>
              <a:rPr lang="en-US" dirty="0">
                <a:solidFill>
                  <a:schemeClr val="accent2"/>
                </a:solidFill>
              </a:rPr>
              <a:t>Artificial</a:t>
            </a:r>
          </a:p>
          <a:p>
            <a:pPr lvl="1"/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</a:rPr>
              <a:t>Clear boundaries between classes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r>
              <a:rPr lang="en-US" dirty="0"/>
              <a:t>Data set 2 - </a:t>
            </a:r>
            <a:r>
              <a:rPr lang="en-US" dirty="0">
                <a:solidFill>
                  <a:schemeClr val="accent2"/>
                </a:solidFill>
              </a:rPr>
              <a:t>Artificial</a:t>
            </a:r>
          </a:p>
          <a:p>
            <a:pPr lvl="1"/>
            <a: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</a:rPr>
              <a:t>No clear boundaries between classes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FE5AE15-2960-4D9A-8C51-A4D23D323E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884" y="113984"/>
            <a:ext cx="7494588" cy="1085371"/>
          </a:xfrm>
        </p:spPr>
        <p:txBody>
          <a:bodyPr/>
          <a:lstStyle/>
          <a:p>
            <a:r>
              <a:rPr lang="en-US" dirty="0"/>
              <a:t>evaluation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B869B1-C7D3-40E5-A4D1-2B85A4E13C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439" y="2045252"/>
            <a:ext cx="2331753" cy="14400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1F3BFA5-3F4D-41B1-844A-C794E030BB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4383" y="1950555"/>
            <a:ext cx="3609975" cy="155257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20976F4-4E43-4C08-80E7-DC8B6CCEFEA6}"/>
              </a:ext>
            </a:extLst>
          </p:cNvPr>
          <p:cNvSpPr/>
          <p:nvPr/>
        </p:nvSpPr>
        <p:spPr>
          <a:xfrm>
            <a:off x="4816449" y="6260432"/>
            <a:ext cx="4572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Results : avg ARI over 20 runs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A2E39A3-288E-4CBB-B612-D91E2C9961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595" y="4482496"/>
            <a:ext cx="2573290" cy="160499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6EB364E-A042-4DF7-AF1E-CBE3A47214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6789" y="4482496"/>
            <a:ext cx="3600450" cy="153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4750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E9A1ECC-195E-4887-A9FC-6064B60A80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0915" y="1075469"/>
            <a:ext cx="7588174" cy="5226545"/>
          </a:xfrm>
        </p:spPr>
        <p:txBody>
          <a:bodyPr/>
          <a:lstStyle/>
          <a:p>
            <a:r>
              <a:rPr lang="en-US" dirty="0"/>
              <a:t>Dataset 3 - </a:t>
            </a:r>
            <a:r>
              <a:rPr lang="en-US" dirty="0">
                <a:solidFill>
                  <a:schemeClr val="accent2"/>
                </a:solidFill>
              </a:rPr>
              <a:t>Real life</a:t>
            </a:r>
          </a:p>
          <a:p>
            <a:pPr lvl="1"/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</a:rPr>
              <a:t>3 classes of Iris flowers dataset, 4 attributes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r>
              <a:rPr lang="en-US" dirty="0"/>
              <a:t>Dataset 4 - </a:t>
            </a:r>
            <a:r>
              <a:rPr lang="en-US" dirty="0">
                <a:solidFill>
                  <a:schemeClr val="accent2"/>
                </a:solidFill>
              </a:rPr>
              <a:t>Real life</a:t>
            </a:r>
          </a:p>
          <a:p>
            <a:pPr lvl="1"/>
            <a: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</a:rPr>
              <a:t>US forensic science service, 6 classes of glasses, 9 attributes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FE5AE15-2960-4D9A-8C51-A4D23D323E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884" y="113984"/>
            <a:ext cx="7494588" cy="1085371"/>
          </a:xfrm>
        </p:spPr>
        <p:txBody>
          <a:bodyPr/>
          <a:lstStyle/>
          <a:p>
            <a:r>
              <a:rPr lang="en-US" dirty="0"/>
              <a:t>evaluation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20976F4-4E43-4C08-80E7-DC8B6CCEFEA6}"/>
              </a:ext>
            </a:extLst>
          </p:cNvPr>
          <p:cNvSpPr/>
          <p:nvPr/>
        </p:nvSpPr>
        <p:spPr>
          <a:xfrm>
            <a:off x="4816449" y="6163066"/>
            <a:ext cx="4572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Results : </a:t>
            </a:r>
            <a:r>
              <a:rPr lang="en-US" dirty="0" err="1"/>
              <a:t>avg</a:t>
            </a:r>
            <a:r>
              <a:rPr lang="en-US" dirty="0"/>
              <a:t> ARI over 20 runs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AC1DF52-D8FA-45E4-94ED-2093138797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6604" y="1876425"/>
            <a:ext cx="3657600" cy="15525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975E417-B79D-4C2C-8C12-C209BF399F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6604" y="4227114"/>
            <a:ext cx="3676650" cy="155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2211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1692DE6-BB1B-4F75-8E32-9CD38ABB51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90" y="107738"/>
            <a:ext cx="7494588" cy="1085371"/>
          </a:xfrm>
        </p:spPr>
        <p:txBody>
          <a:bodyPr/>
          <a:lstStyle/>
          <a:p>
            <a:r>
              <a:rPr lang="en-US" dirty="0"/>
              <a:t>split-merge-evolve in action (</a:t>
            </a:r>
            <a:r>
              <a:rPr lang="en-US" dirty="0" err="1"/>
              <a:t>DEmo</a:t>
            </a:r>
            <a:r>
              <a:rPr lang="en-US" dirty="0"/>
              <a:t>)</a:t>
            </a:r>
            <a:endParaRPr lang="en-IE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6873E79-BC61-4EEF-9730-94E5A49D99B4}"/>
              </a:ext>
            </a:extLst>
          </p:cNvPr>
          <p:cNvSpPr/>
          <p:nvPr/>
        </p:nvSpPr>
        <p:spPr>
          <a:xfrm>
            <a:off x="7088957" y="2413337"/>
            <a:ext cx="191364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</a:rPr>
              <a:t>Dataset 2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&lt;- Click left demo video to play</a:t>
            </a:r>
          </a:p>
        </p:txBody>
      </p:sp>
      <p:pic>
        <p:nvPicPr>
          <p:cNvPr id="2" name="fake 2 fast">
            <a:hlinkClick r:id="" action="ppaction://media"/>
            <a:extLst>
              <a:ext uri="{FF2B5EF4-FFF2-40B4-BE49-F238E27FC236}">
                <a16:creationId xmlns:a16="http://schemas.microsoft.com/office/drawing/2014/main" id="{5A27B6D1-131D-48A1-B6A8-5E6160D0B99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1403" y="1193109"/>
            <a:ext cx="6864619" cy="5199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1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212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1692DE6-BB1B-4F75-8E32-9CD38ABB51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90" y="107738"/>
            <a:ext cx="7494588" cy="1085371"/>
          </a:xfrm>
        </p:spPr>
        <p:txBody>
          <a:bodyPr/>
          <a:lstStyle/>
          <a:p>
            <a:r>
              <a:rPr lang="en-US" dirty="0"/>
              <a:t>split-merge-evolve in action (</a:t>
            </a:r>
            <a:r>
              <a:rPr lang="en-US" dirty="0" err="1"/>
              <a:t>DEmo</a:t>
            </a:r>
            <a:r>
              <a:rPr lang="en-US" dirty="0"/>
              <a:t>)</a:t>
            </a:r>
            <a:endParaRPr lang="en-IE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6873E79-BC61-4EEF-9730-94E5A49D99B4}"/>
              </a:ext>
            </a:extLst>
          </p:cNvPr>
          <p:cNvSpPr/>
          <p:nvPr/>
        </p:nvSpPr>
        <p:spPr>
          <a:xfrm>
            <a:off x="7088957" y="2413337"/>
            <a:ext cx="191364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</a:rPr>
              <a:t>Dataset 3 - Iris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&lt;- Click left demo video to play</a:t>
            </a:r>
          </a:p>
        </p:txBody>
      </p:sp>
      <p:pic>
        <p:nvPicPr>
          <p:cNvPr id="2" name="iris dataset">
            <a:hlinkClick r:id="" action="ppaction://media"/>
            <a:extLst>
              <a:ext uri="{FF2B5EF4-FFF2-40B4-BE49-F238E27FC236}">
                <a16:creationId xmlns:a16="http://schemas.microsoft.com/office/drawing/2014/main" id="{EB957196-0CFB-422B-B6D7-84713467A0F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3950" y="1122166"/>
            <a:ext cx="6431468" cy="5151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366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2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7FA3DEC-BD21-485B-9E52-FFA616AF35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6875" y="1640264"/>
            <a:ext cx="8351839" cy="2045616"/>
          </a:xfrm>
        </p:spPr>
        <p:txBody>
          <a:bodyPr/>
          <a:lstStyle/>
          <a:p>
            <a:r>
              <a:rPr lang="en-US" b="1" dirty="0">
                <a:solidFill>
                  <a:srgbClr val="212121"/>
                </a:solidFill>
              </a:rPr>
              <a:t>A novel Split-merge-evolve k clustering algorithm </a:t>
            </a:r>
          </a:p>
          <a:p>
            <a:pPr lvl="1"/>
            <a:r>
              <a:rPr lang="en-US" dirty="0"/>
              <a:t>The Fourth IEEE International Conference on Big Data Computing Service and Applications, 2018</a:t>
            </a:r>
            <a:endParaRPr lang="en-US" b="1" dirty="0">
              <a:solidFill>
                <a:srgbClr val="212121"/>
              </a:solidFill>
            </a:endParaRPr>
          </a:p>
          <a:p>
            <a:pPr lvl="1"/>
            <a:r>
              <a:rPr lang="en-US" dirty="0">
                <a:solidFill>
                  <a:srgbClr val="212121"/>
                </a:solidFill>
                <a:hlinkClick r:id="rId2"/>
              </a:rPr>
              <a:t>https://ieeexplore.ieee.org/document/8405716/</a:t>
            </a:r>
            <a:endParaRPr lang="en-US" dirty="0">
              <a:solidFill>
                <a:srgbClr val="212121"/>
              </a:solidFill>
            </a:endParaRPr>
          </a:p>
          <a:p>
            <a:pPr marL="0" indent="0">
              <a:buNone/>
            </a:pPr>
            <a:endParaRPr lang="en-IE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3C080D8-7317-4BB4-9F2E-E2C7DBC0E2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3508866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Logo_ChapterSlide_Normal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7780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96875" y="2677211"/>
            <a:ext cx="8351839" cy="3572760"/>
          </a:xfrm>
        </p:spPr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K Clustering algorithms</a:t>
            </a:r>
          </a:p>
          <a:p>
            <a:pPr lvl="1"/>
            <a:r>
              <a:rPr lang="en-US" dirty="0"/>
              <a:t>K-means clustering </a:t>
            </a:r>
          </a:p>
          <a:p>
            <a:pPr lvl="1"/>
            <a:r>
              <a:rPr lang="en-US" dirty="0"/>
              <a:t>Bisecting k-means clustering </a:t>
            </a:r>
          </a:p>
          <a:p>
            <a:pPr lvl="1"/>
            <a:r>
              <a:rPr lang="en-US" dirty="0"/>
              <a:t>Agglomerative hierarchical clustering </a:t>
            </a:r>
          </a:p>
          <a:p>
            <a:pPr lvl="1"/>
            <a:endParaRPr lang="en-US" dirty="0"/>
          </a:p>
          <a:p>
            <a:r>
              <a:rPr lang="en-US" dirty="0">
                <a:solidFill>
                  <a:schemeClr val="accent2"/>
                </a:solidFill>
              </a:rPr>
              <a:t>Split-merge-evolve K clustering</a:t>
            </a:r>
          </a:p>
          <a:p>
            <a:pPr lvl="1"/>
            <a:r>
              <a:rPr lang="en-US" dirty="0"/>
              <a:t>Algorithm</a:t>
            </a:r>
          </a:p>
          <a:p>
            <a:pPr lvl="1"/>
            <a:r>
              <a:rPr lang="en-US" dirty="0"/>
              <a:t>Advantages </a:t>
            </a:r>
          </a:p>
          <a:p>
            <a:pPr lvl="1"/>
            <a:r>
              <a:rPr lang="en-US" dirty="0"/>
              <a:t>Evaluation</a:t>
            </a:r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1035DA4-A3AA-4315-A773-0E0ECC59A8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8995" y="1049159"/>
            <a:ext cx="4289294" cy="1223938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54780B9-C743-4FC9-9C5D-365E67DBBCE5}"/>
              </a:ext>
            </a:extLst>
          </p:cNvPr>
          <p:cNvCxnSpPr/>
          <p:nvPr/>
        </p:nvCxnSpPr>
        <p:spPr bwMode="auto">
          <a:xfrm>
            <a:off x="5542961" y="1621410"/>
            <a:ext cx="565608" cy="0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rgbClr val="7030A0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7568454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2D8014C-99FC-405D-88FA-463A001963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6875" y="1800000"/>
            <a:ext cx="8539735" cy="4054045"/>
          </a:xfrm>
        </p:spPr>
        <p:txBody>
          <a:bodyPr/>
          <a:lstStyle/>
          <a:p>
            <a:r>
              <a:rPr lang="en-US" dirty="0"/>
              <a:t>Many existing algorithms</a:t>
            </a:r>
          </a:p>
          <a:p>
            <a:pPr lvl="1"/>
            <a:r>
              <a:rPr lang="en-US" sz="1800" dirty="0"/>
              <a:t>Efficiency depends on fit between algorithm and datasets</a:t>
            </a:r>
          </a:p>
          <a:p>
            <a:endParaRPr lang="en-US" dirty="0"/>
          </a:p>
          <a:p>
            <a:r>
              <a:rPr lang="en-US" dirty="0"/>
              <a:t>We propose a new flexible clustering algorithm</a:t>
            </a:r>
          </a:p>
          <a:p>
            <a:pPr lvl="1"/>
            <a:r>
              <a:rPr lang="en-US" sz="1800" dirty="0"/>
              <a:t>Simple, Flexible and Efficient</a:t>
            </a:r>
          </a:p>
          <a:p>
            <a:pPr lvl="2"/>
            <a:r>
              <a:rPr lang="en-US" sz="1800" dirty="0"/>
              <a:t>Similar to existing k-means and agglomerative hierarchical clustering</a:t>
            </a:r>
          </a:p>
          <a:p>
            <a:pPr lvl="2"/>
            <a:r>
              <a:rPr lang="en-US" sz="1800" dirty="0"/>
              <a:t>Flexible implementation (centroid-based, linkage-based, etc.). </a:t>
            </a:r>
          </a:p>
          <a:p>
            <a:pPr lvl="2"/>
            <a:r>
              <a:rPr lang="en-US" sz="1800" dirty="0"/>
              <a:t>Towards to user-defined or expected clustering result.</a:t>
            </a:r>
          </a:p>
          <a:p>
            <a:pPr lvl="2"/>
            <a:endParaRPr lang="en-US" sz="1800" dirty="0"/>
          </a:p>
          <a:p>
            <a:pPr lvl="1"/>
            <a:r>
              <a:rPr lang="en-US" sz="1800" dirty="0"/>
              <a:t>Ability to optimize the result when new data is added dynamically to the clusters (in our use case)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7C12D81-7BDA-4B5A-93CA-668A5E7088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</a:t>
            </a:r>
          </a:p>
        </p:txBody>
      </p:sp>
    </p:spTree>
    <p:extLst>
      <p:ext uri="{BB962C8B-B14F-4D97-AF65-F5344CB8AC3E}">
        <p14:creationId xmlns:p14="http://schemas.microsoft.com/office/powerpoint/2010/main" val="37088567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D5FF1F-846A-4398-984C-31207AA64E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K-means </a:t>
            </a:r>
            <a:br>
              <a:rPr lang="en-US" dirty="0"/>
            </a:br>
            <a:r>
              <a:rPr lang="en-US" sz="2700" dirty="0"/>
              <a:t>Existing clustering algorithms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145CED-036B-4757-BE5B-F3A04C2A2468}"/>
              </a:ext>
            </a:extLst>
          </p:cNvPr>
          <p:cNvSpPr txBox="1"/>
          <p:nvPr/>
        </p:nvSpPr>
        <p:spPr>
          <a:xfrm>
            <a:off x="3497597" y="4101553"/>
            <a:ext cx="5561814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Randomly chooses k initial centroids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Assigns data vectors to clusters and re-calculates centroids until centroids do not change any more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Key metric is the distance between centroids and data vectors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/>
              <a:t>Manhattan distance, Euclidian distance, etc.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2F3D101-2AD8-49A4-B2AB-9BE8083E1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5162" y="1428471"/>
            <a:ext cx="4258269" cy="200052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AC9E1F0-716D-4101-9638-FF041E44D9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701" y="1630810"/>
            <a:ext cx="2896004" cy="3372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2474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D5FF1F-846A-4398-984C-31207AA64E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Bisecting k-means </a:t>
            </a:r>
            <a:br>
              <a:rPr lang="en-US" dirty="0"/>
            </a:br>
            <a:r>
              <a:rPr lang="en-US" sz="2700" dirty="0"/>
              <a:t>Existing clustering algorithms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145CED-036B-4757-BE5B-F3A04C2A2468}"/>
              </a:ext>
            </a:extLst>
          </p:cNvPr>
          <p:cNvSpPr txBox="1"/>
          <p:nvPr/>
        </p:nvSpPr>
        <p:spPr>
          <a:xfrm>
            <a:off x="3702579" y="4123227"/>
            <a:ext cx="5147869" cy="1892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Starts with 1 cluster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Iteratively picks the worst cluster to split until k clusters are formed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Key measure is the quality of a cluster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/>
              <a:t>E.g., within cluster median distance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71FD176-AA42-444A-BE0E-5FC99475121E}"/>
              </a:ext>
            </a:extLst>
          </p:cNvPr>
          <p:cNvGrpSpPr/>
          <p:nvPr/>
        </p:nvGrpSpPr>
        <p:grpSpPr>
          <a:xfrm>
            <a:off x="293552" y="1417565"/>
            <a:ext cx="3026702" cy="3410128"/>
            <a:chOff x="293552" y="1445846"/>
            <a:chExt cx="3026702" cy="3410128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6F7A77CC-8293-4994-A8BF-629A1CF1CFF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3552" y="1445846"/>
              <a:ext cx="962159" cy="3381847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B10AD0C-887E-45D1-96D6-4E74FA51B1C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29198" y="1474127"/>
              <a:ext cx="2191056" cy="3381847"/>
            </a:xfrm>
            <a:prstGeom prst="rect">
              <a:avLst/>
            </a:prstGeom>
          </p:spPr>
        </p:pic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3E04C9F0-DCB0-48A8-A375-3D2C704810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0166" y="1667503"/>
            <a:ext cx="4277227" cy="1636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1254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D5FF1F-846A-4398-984C-31207AA64E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701" y="239713"/>
            <a:ext cx="7845326" cy="1085371"/>
          </a:xfrm>
        </p:spPr>
        <p:txBody>
          <a:bodyPr>
            <a:normAutofit fontScale="90000"/>
          </a:bodyPr>
          <a:lstStyle/>
          <a:p>
            <a:r>
              <a:rPr lang="en-US" dirty="0"/>
              <a:t>Agglomerative hierarchical clustering </a:t>
            </a:r>
            <a:br>
              <a:rPr lang="en-US" dirty="0"/>
            </a:br>
            <a:r>
              <a:rPr lang="en-US" sz="3100" dirty="0"/>
              <a:t>Existing clustering algorithms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145CED-036B-4757-BE5B-F3A04C2A2468}"/>
              </a:ext>
            </a:extLst>
          </p:cNvPr>
          <p:cNvSpPr txBox="1"/>
          <p:nvPr/>
        </p:nvSpPr>
        <p:spPr>
          <a:xfrm>
            <a:off x="3775394" y="4245354"/>
            <a:ext cx="4759214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Starts with singleton clusters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Keeps merging pairs of closest clusters in a tree structure until k clusters are formed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Key metric is the distance between clusters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800" dirty="0"/>
              <a:t>E.g., Ward’s or link-based method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FDBA0AE-C0F8-41FF-AE19-AB26A39271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7261" y="1885735"/>
            <a:ext cx="4515480" cy="1543265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EA1ACA44-3AFC-4DB3-A861-86A34D901CF4}"/>
              </a:ext>
            </a:extLst>
          </p:cNvPr>
          <p:cNvGrpSpPr/>
          <p:nvPr/>
        </p:nvGrpSpPr>
        <p:grpSpPr>
          <a:xfrm>
            <a:off x="293552" y="1722987"/>
            <a:ext cx="3168063" cy="3412025"/>
            <a:chOff x="293552" y="1417565"/>
            <a:chExt cx="3168063" cy="3412025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DA52FDA-670F-4853-86D0-5C9ABFBD4A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3552" y="1417565"/>
              <a:ext cx="962159" cy="3381847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9EBEAEF-EE9E-49E8-98F9-C8CEE33C115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37191" y="1428690"/>
              <a:ext cx="2324424" cy="34009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306135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035411E-28B2-4EF8-B5DB-ED8FE86B27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1251" y="1466016"/>
            <a:ext cx="2723322" cy="3579159"/>
          </a:xfrm>
          <a:ln>
            <a:solidFill>
              <a:schemeClr val="accent1"/>
            </a:solidFill>
          </a:ln>
        </p:spPr>
        <p:txBody>
          <a:bodyPr/>
          <a:lstStyle/>
          <a:p>
            <a:r>
              <a:rPr lang="en-US" sz="2000" b="1" dirty="0">
                <a:solidFill>
                  <a:schemeClr val="tx2">
                    <a:lumMod val="75000"/>
                    <a:lumOff val="25000"/>
                  </a:schemeClr>
                </a:solidFill>
              </a:rPr>
              <a:t>Split</a:t>
            </a:r>
          </a:p>
          <a:p>
            <a:pPr lvl="1"/>
            <a:r>
              <a:rPr lang="en-US" sz="1600" dirty="0"/>
              <a:t>measure the quality of clusters to decide which to split into 2 (or more)</a:t>
            </a:r>
          </a:p>
          <a:p>
            <a:pPr lvl="1"/>
            <a:r>
              <a:rPr lang="en-US" sz="1600" dirty="0"/>
              <a:t>Key measure: quality of cluster, </a:t>
            </a:r>
          </a:p>
          <a:p>
            <a:pPr marL="355600" lvl="1" indent="0">
              <a:buNone/>
            </a:pPr>
            <a:r>
              <a:rPr lang="en-US" sz="1600" dirty="0"/>
              <a:t>   e.g.</a:t>
            </a:r>
          </a:p>
          <a:p>
            <a:pPr marL="355600" lvl="1" indent="0">
              <a:buNone/>
            </a:pPr>
            <a:r>
              <a:rPr lang="en-US" sz="1600" dirty="0"/>
              <a:t>   </a:t>
            </a:r>
          </a:p>
          <a:p>
            <a:pPr marL="355600" lvl="1" indent="0">
              <a:buNone/>
            </a:pPr>
            <a:r>
              <a:rPr lang="en-US" sz="1600" dirty="0"/>
              <a:t>   or</a:t>
            </a:r>
          </a:p>
          <a:p>
            <a:pPr marL="355600" lvl="1" indent="0">
              <a:buNone/>
            </a:pP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8ABCEDC-9886-4934-9151-ABE4E59E04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251" y="-24132"/>
            <a:ext cx="7494588" cy="1085371"/>
          </a:xfrm>
        </p:spPr>
        <p:txBody>
          <a:bodyPr/>
          <a:lstStyle/>
          <a:p>
            <a:r>
              <a:rPr lang="en-US" dirty="0"/>
              <a:t>Split-merge-evolve</a:t>
            </a:r>
          </a:p>
        </p:txBody>
      </p:sp>
      <p:sp>
        <p:nvSpPr>
          <p:cNvPr id="4" name="Content Placeholder 1">
            <a:extLst>
              <a:ext uri="{FF2B5EF4-FFF2-40B4-BE49-F238E27FC236}">
                <a16:creationId xmlns:a16="http://schemas.microsoft.com/office/drawing/2014/main" id="{6684E607-5222-4680-860D-2A276257F400}"/>
              </a:ext>
            </a:extLst>
          </p:cNvPr>
          <p:cNvSpPr txBox="1">
            <a:spLocks/>
          </p:cNvSpPr>
          <p:nvPr/>
        </p:nvSpPr>
        <p:spPr bwMode="auto">
          <a:xfrm>
            <a:off x="3143679" y="1466016"/>
            <a:ext cx="2645682" cy="3579159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  <p:txBody>
          <a:bodyPr vert="horz" wrap="square" lIns="72000" tIns="0" rIns="72000" bIns="0" numCol="1" anchor="t" anchorCtr="0" compatLnSpc="1">
            <a:prstTxWarp prst="textNoShape">
              <a:avLst/>
            </a:prstTxWarp>
          </a:bodyPr>
          <a:lstStyle>
            <a:lvl1pPr marL="176213" indent="-1762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A9D4"/>
              </a:buClr>
              <a:buFont typeface="Arial" charset="0"/>
              <a:buChar char="›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340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Ericsson Capital TT" pitchFamily="2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892175" indent="-1793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2CCE5"/>
              </a:buClr>
              <a:buFont typeface="Ericsson Capital TT" pitchFamily="2" charset="0"/>
              <a:buChar char="›"/>
              <a:defRPr sz="2000">
                <a:solidFill>
                  <a:schemeClr val="tx1"/>
                </a:solidFill>
                <a:latin typeface="+mn-lt"/>
              </a:defRPr>
            </a:lvl3pPr>
            <a:lvl4pPr marL="1252538" indent="-18097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Ericsson Capital TT" pitchFamily="2" charset="0"/>
              <a:buChar char="-"/>
              <a:defRPr sz="2000">
                <a:solidFill>
                  <a:schemeClr val="tx1"/>
                </a:solidFill>
                <a:latin typeface="+mn-lt"/>
              </a:defRPr>
            </a:lvl4pPr>
            <a:lvl5pPr marL="1614488" indent="-18097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Ericsson Capital TT" pitchFamily="2" charset="0"/>
              <a:buChar char="›"/>
              <a:defRPr sz="2000">
                <a:solidFill>
                  <a:schemeClr val="tx1"/>
                </a:solidFill>
                <a:latin typeface="+mn-lt"/>
              </a:defRPr>
            </a:lvl5pPr>
            <a:lvl6pPr marL="2071688" indent="-18097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Ericsson Capital TT" pitchFamily="2" charset="0"/>
              <a:buChar char="›"/>
              <a:defRPr sz="2000">
                <a:solidFill>
                  <a:schemeClr val="tx1"/>
                </a:solidFill>
                <a:latin typeface="+mn-lt"/>
              </a:defRPr>
            </a:lvl6pPr>
            <a:lvl7pPr marL="2528888" indent="-18097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Ericsson Capital TT" pitchFamily="2" charset="0"/>
              <a:buChar char="›"/>
              <a:defRPr sz="2000">
                <a:solidFill>
                  <a:schemeClr val="tx1"/>
                </a:solidFill>
                <a:latin typeface="+mn-lt"/>
              </a:defRPr>
            </a:lvl7pPr>
            <a:lvl8pPr marL="2986088" indent="-18097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Ericsson Capital TT" pitchFamily="2" charset="0"/>
              <a:buChar char="›"/>
              <a:defRPr sz="2000">
                <a:solidFill>
                  <a:schemeClr val="tx1"/>
                </a:solidFill>
                <a:latin typeface="+mn-lt"/>
              </a:defRPr>
            </a:lvl8pPr>
            <a:lvl9pPr marL="3443288" indent="-18097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Ericsson Capital TT" pitchFamily="2" charset="0"/>
              <a:buChar char="›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2000" b="1" kern="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Merge</a:t>
            </a:r>
          </a:p>
          <a:p>
            <a:pPr lvl="1"/>
            <a:r>
              <a:rPr lang="en-US" sz="1600" kern="0" dirty="0"/>
              <a:t>find 2(or more) clusters with closest distance between them and merge them</a:t>
            </a:r>
          </a:p>
          <a:p>
            <a:pPr lvl="1"/>
            <a:r>
              <a:rPr lang="en-US" sz="1600" kern="0" dirty="0"/>
              <a:t>Key measure: distance between clusters, </a:t>
            </a:r>
          </a:p>
          <a:p>
            <a:pPr marL="355600" lvl="1" indent="0">
              <a:buNone/>
            </a:pPr>
            <a:r>
              <a:rPr lang="en-US" sz="1600" kern="0" dirty="0"/>
              <a:t>   e.g.</a:t>
            </a:r>
          </a:p>
          <a:p>
            <a:pPr marL="355600" lvl="1" indent="0">
              <a:buNone/>
            </a:pPr>
            <a:r>
              <a:rPr lang="en-US" sz="1600" kern="0" dirty="0"/>
              <a:t>   or</a:t>
            </a:r>
          </a:p>
          <a:p>
            <a:endParaRPr lang="en-US" kern="0" dirty="0"/>
          </a:p>
        </p:txBody>
      </p:sp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55D19204-B10B-497B-9D66-E762DE10C611}"/>
              </a:ext>
            </a:extLst>
          </p:cNvPr>
          <p:cNvSpPr txBox="1">
            <a:spLocks/>
          </p:cNvSpPr>
          <p:nvPr/>
        </p:nvSpPr>
        <p:spPr bwMode="auto">
          <a:xfrm>
            <a:off x="6058467" y="1466016"/>
            <a:ext cx="2838528" cy="3579159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  <p:txBody>
          <a:bodyPr vert="horz" wrap="square" lIns="72000" tIns="0" rIns="72000" bIns="0" numCol="1" anchor="t" anchorCtr="0" compatLnSpc="1">
            <a:prstTxWarp prst="textNoShape">
              <a:avLst/>
            </a:prstTxWarp>
          </a:bodyPr>
          <a:lstStyle>
            <a:lvl1pPr marL="176213" indent="-1762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00A9D4"/>
              </a:buClr>
              <a:buFont typeface="Arial" charset="0"/>
              <a:buChar char="›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3400" indent="-1778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Ericsson Capital TT" pitchFamily="2" charset="0"/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892175" indent="-179388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rgbClr val="92CCE5"/>
              </a:buClr>
              <a:buFont typeface="Ericsson Capital TT" pitchFamily="2" charset="0"/>
              <a:buChar char="›"/>
              <a:defRPr sz="2000">
                <a:solidFill>
                  <a:schemeClr val="tx1"/>
                </a:solidFill>
                <a:latin typeface="+mn-lt"/>
              </a:defRPr>
            </a:lvl3pPr>
            <a:lvl4pPr marL="1252538" indent="-18097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Ericsson Capital TT" pitchFamily="2" charset="0"/>
              <a:buChar char="-"/>
              <a:defRPr sz="2000">
                <a:solidFill>
                  <a:schemeClr val="tx1"/>
                </a:solidFill>
                <a:latin typeface="+mn-lt"/>
              </a:defRPr>
            </a:lvl4pPr>
            <a:lvl5pPr marL="1614488" indent="-18097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Ericsson Capital TT" pitchFamily="2" charset="0"/>
              <a:buChar char="›"/>
              <a:defRPr sz="2000">
                <a:solidFill>
                  <a:schemeClr val="tx1"/>
                </a:solidFill>
                <a:latin typeface="+mn-lt"/>
              </a:defRPr>
            </a:lvl5pPr>
            <a:lvl6pPr marL="2071688" indent="-18097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Ericsson Capital TT" pitchFamily="2" charset="0"/>
              <a:buChar char="›"/>
              <a:defRPr sz="2000">
                <a:solidFill>
                  <a:schemeClr val="tx1"/>
                </a:solidFill>
                <a:latin typeface="+mn-lt"/>
              </a:defRPr>
            </a:lvl6pPr>
            <a:lvl7pPr marL="2528888" indent="-18097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Ericsson Capital TT" pitchFamily="2" charset="0"/>
              <a:buChar char="›"/>
              <a:defRPr sz="2000">
                <a:solidFill>
                  <a:schemeClr val="tx1"/>
                </a:solidFill>
                <a:latin typeface="+mn-lt"/>
              </a:defRPr>
            </a:lvl7pPr>
            <a:lvl8pPr marL="2986088" indent="-18097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Ericsson Capital TT" pitchFamily="2" charset="0"/>
              <a:buChar char="›"/>
              <a:defRPr sz="2000">
                <a:solidFill>
                  <a:schemeClr val="tx1"/>
                </a:solidFill>
                <a:latin typeface="+mn-lt"/>
              </a:defRPr>
            </a:lvl8pPr>
            <a:lvl9pPr marL="3443288" indent="-18097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Ericsson Capital TT" pitchFamily="2" charset="0"/>
              <a:buChar char="›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2000" b="1" kern="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Evolve</a:t>
            </a:r>
          </a:p>
          <a:p>
            <a:pPr lvl="1"/>
            <a:r>
              <a:rPr lang="en-US" sz="1600" kern="0" dirty="0"/>
              <a:t>evolve the final result towards the user defined measure</a:t>
            </a:r>
          </a:p>
          <a:p>
            <a:pPr lvl="1"/>
            <a:r>
              <a:rPr lang="en-US" sz="1600" kern="0" dirty="0"/>
              <a:t>Key measure: quality measure (may require additional analysis of problem)</a:t>
            </a:r>
          </a:p>
          <a:p>
            <a:pPr marL="355600" lvl="1" indent="0">
              <a:buNone/>
            </a:pPr>
            <a:r>
              <a:rPr lang="en-US" sz="1400" kern="0" dirty="0"/>
              <a:t>   e.g., </a:t>
            </a:r>
          </a:p>
          <a:p>
            <a:pPr marL="355600" lvl="1" indent="0">
              <a:buNone/>
            </a:pPr>
            <a:endParaRPr lang="en-US" sz="1800" kern="0" dirty="0"/>
          </a:p>
          <a:p>
            <a:pPr marL="355600" lvl="1" indent="0">
              <a:buNone/>
            </a:pPr>
            <a:r>
              <a:rPr lang="en-US" sz="1800" kern="0" dirty="0"/>
              <a:t>    or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3F649B4-9687-4A96-B235-BCCA2AB977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9268" y="3420057"/>
            <a:ext cx="1020417" cy="47034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97F438D-EA04-4032-A342-2DD65B643D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175" y="4216127"/>
            <a:ext cx="1768941" cy="56977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6867D9F-D10B-435D-AF0A-015A635ADA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2870" y="3832140"/>
            <a:ext cx="838200" cy="3429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1602454-2689-46D2-B35A-01246DF2D6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17265" y="4461434"/>
            <a:ext cx="2069410" cy="56869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D9524B5-369A-48A0-B8E0-8BB4955CC0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28130" y="3606347"/>
            <a:ext cx="1125314" cy="49185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A7E00C2-E395-4DB4-8656-FC53AF62B1F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19598" y="4277124"/>
            <a:ext cx="1988861" cy="554832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4A1C98CC-8181-4040-B27E-8440A906B59A}"/>
              </a:ext>
            </a:extLst>
          </p:cNvPr>
          <p:cNvSpPr/>
          <p:nvPr/>
        </p:nvSpPr>
        <p:spPr bwMode="auto">
          <a:xfrm>
            <a:off x="2679694" y="3156842"/>
            <a:ext cx="637798" cy="396000"/>
          </a:xfrm>
          <a:prstGeom prst="rightArrow">
            <a:avLst/>
          </a:prstGeom>
          <a:solidFill>
            <a:schemeClr val="accent5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72000" tIns="45720" rIns="7200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I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9E8CF775-7652-478B-AE1E-E7FE36AE0C0E}"/>
              </a:ext>
            </a:extLst>
          </p:cNvPr>
          <p:cNvSpPr/>
          <p:nvPr/>
        </p:nvSpPr>
        <p:spPr bwMode="auto">
          <a:xfrm>
            <a:off x="5686675" y="3156842"/>
            <a:ext cx="637798" cy="396000"/>
          </a:xfrm>
          <a:prstGeom prst="rightArrow">
            <a:avLst/>
          </a:prstGeom>
          <a:solidFill>
            <a:schemeClr val="accent5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72000" tIns="45720" rIns="7200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I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7907D545-13FC-4D3F-B1C6-53A5BB0B627F}"/>
              </a:ext>
            </a:extLst>
          </p:cNvPr>
          <p:cNvSpPr/>
          <p:nvPr/>
        </p:nvSpPr>
        <p:spPr bwMode="auto">
          <a:xfrm rot="16200000">
            <a:off x="1146778" y="5005907"/>
            <a:ext cx="637798" cy="396000"/>
          </a:xfrm>
          <a:prstGeom prst="rightArrow">
            <a:avLst/>
          </a:prstGeom>
          <a:solidFill>
            <a:schemeClr val="accent5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72000" tIns="45720" rIns="7200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I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17133A1-3EC1-4848-BB70-BE65208180C6}"/>
              </a:ext>
            </a:extLst>
          </p:cNvPr>
          <p:cNvSpPr/>
          <p:nvPr/>
        </p:nvSpPr>
        <p:spPr>
          <a:xfrm>
            <a:off x="247240" y="5810997"/>
            <a:ext cx="879362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E" dirty="0"/>
              <a:t>Selected one </a:t>
            </a:r>
            <a:r>
              <a:rPr lang="en-US" dirty="0"/>
              <a:t>of the top largest clusters as the worst cluster, where split and merge work on the same clusters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31CCE7E-A594-48D3-B271-C45270ADD889}"/>
              </a:ext>
            </a:extLst>
          </p:cNvPr>
          <p:cNvSpPr/>
          <p:nvPr/>
        </p:nvSpPr>
        <p:spPr>
          <a:xfrm>
            <a:off x="151251" y="861184"/>
            <a:ext cx="393889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Randomly </a:t>
            </a:r>
            <a:r>
              <a:rPr lang="en-US" dirty="0" err="1"/>
              <a:t>initialises</a:t>
            </a:r>
            <a:r>
              <a:rPr lang="en-US" dirty="0"/>
              <a:t> K clusters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71E2A16-6218-42AA-BD12-F5764A4C81A5}"/>
              </a:ext>
            </a:extLst>
          </p:cNvPr>
          <p:cNvSpPr/>
          <p:nvPr/>
        </p:nvSpPr>
        <p:spPr bwMode="auto">
          <a:xfrm>
            <a:off x="7659506" y="4955804"/>
            <a:ext cx="207390" cy="510349"/>
          </a:xfrm>
          <a:prstGeom prst="rect">
            <a:avLst/>
          </a:prstGeom>
          <a:solidFill>
            <a:schemeClr val="accent5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72000" tIns="45720" rIns="7200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I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C3A0D62-5443-45F6-A95F-EE639199B8B6}"/>
              </a:ext>
            </a:extLst>
          </p:cNvPr>
          <p:cNvSpPr/>
          <p:nvPr/>
        </p:nvSpPr>
        <p:spPr bwMode="auto">
          <a:xfrm>
            <a:off x="1354401" y="5300599"/>
            <a:ext cx="6512495" cy="222207"/>
          </a:xfrm>
          <a:prstGeom prst="rect">
            <a:avLst/>
          </a:prstGeom>
          <a:solidFill>
            <a:schemeClr val="accent5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72000" tIns="45720" rIns="7200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IE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69514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E75F7A2-B55B-477E-87B1-B1CC49D557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312" y="78018"/>
            <a:ext cx="7494588" cy="1085371"/>
          </a:xfrm>
        </p:spPr>
        <p:txBody>
          <a:bodyPr>
            <a:normAutofit/>
          </a:bodyPr>
          <a:lstStyle/>
          <a:p>
            <a:r>
              <a:rPr lang="en-US" dirty="0"/>
              <a:t>Comparison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91D58E7-9931-42DE-A6AC-C4C5AFBCFC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31730"/>
            <a:ext cx="9144000" cy="33250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2ECE356-CE16-4D5D-BA30-EF4E2D8957DB}"/>
              </a:ext>
            </a:extLst>
          </p:cNvPr>
          <p:cNvSpPr txBox="1"/>
          <p:nvPr/>
        </p:nvSpPr>
        <p:spPr>
          <a:xfrm>
            <a:off x="478688" y="4671148"/>
            <a:ext cx="818662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dirty="0"/>
              <a:t>Split-merge-evolve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Key metrics for each step in iteration: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2">
                    <a:lumMod val="75000"/>
                    <a:lumOff val="25000"/>
                  </a:schemeClr>
                </a:solidFill>
              </a:rPr>
              <a:t>+quality of cluster/user-defined quality measure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Toward to User-defined quality measure for the expected </a:t>
            </a:r>
            <a:r>
              <a:rPr lang="en-US" sz="1600"/>
              <a:t>clustering results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10270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3CE7270-BA5B-4B61-9755-93B8873E7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</a:t>
            </a:r>
            <a:endParaRPr lang="en-IE" dirty="0"/>
          </a:p>
        </p:txBody>
      </p:sp>
      <p:sp>
        <p:nvSpPr>
          <p:cNvPr id="4" name="Content Placeholder 1">
            <a:extLst>
              <a:ext uri="{FF2B5EF4-FFF2-40B4-BE49-F238E27FC236}">
                <a16:creationId xmlns:a16="http://schemas.microsoft.com/office/drawing/2014/main" id="{C15D12AA-BCD9-4EFE-8965-210798406B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Evaluation Dataset</a:t>
            </a:r>
          </a:p>
          <a:p>
            <a:pPr lvl="1"/>
            <a:r>
              <a:rPr lang="en-US" dirty="0"/>
              <a:t>2 </a:t>
            </a:r>
            <a:r>
              <a:rPr lang="en-US" dirty="0">
                <a:solidFill>
                  <a:schemeClr val="accent2"/>
                </a:solidFill>
              </a:rPr>
              <a:t>Artificial </a:t>
            </a:r>
            <a:r>
              <a:rPr lang="en-US" dirty="0"/>
              <a:t>Datasets</a:t>
            </a:r>
          </a:p>
          <a:p>
            <a:pPr lvl="1"/>
            <a:r>
              <a:rPr lang="en-US" dirty="0"/>
              <a:t>2 </a:t>
            </a:r>
            <a:r>
              <a:rPr lang="en-US" dirty="0">
                <a:solidFill>
                  <a:schemeClr val="accent2"/>
                </a:solidFill>
              </a:rPr>
              <a:t>Real life </a:t>
            </a:r>
            <a:r>
              <a:rPr lang="en-US" dirty="0"/>
              <a:t>Datasets</a:t>
            </a:r>
          </a:p>
          <a:p>
            <a:endParaRPr lang="en-US" dirty="0"/>
          </a:p>
          <a:p>
            <a:r>
              <a:rPr lang="en-US" dirty="0"/>
              <a:t>Evaluation Metric</a:t>
            </a:r>
          </a:p>
          <a:p>
            <a:pPr lvl="1"/>
            <a:r>
              <a:rPr lang="en-US" dirty="0"/>
              <a:t>Adjusted Rand Index (ARI)</a:t>
            </a:r>
          </a:p>
          <a:p>
            <a:pPr lvl="1"/>
            <a:r>
              <a:rPr lang="en-IE" dirty="0"/>
              <a:t>Similarity between the </a:t>
            </a:r>
            <a:r>
              <a:rPr lang="en-IE" dirty="0">
                <a:solidFill>
                  <a:schemeClr val="tx2">
                    <a:lumMod val="50000"/>
                    <a:lumOff val="50000"/>
                  </a:schemeClr>
                </a:solidFill>
              </a:rPr>
              <a:t>clustering </a:t>
            </a:r>
            <a: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</a:rPr>
              <a:t>algorithm output P </a:t>
            </a:r>
            <a:r>
              <a:rPr lang="en-US" dirty="0"/>
              <a:t>and </a:t>
            </a:r>
            <a: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</a:rPr>
              <a:t>clustering ground truth G</a:t>
            </a:r>
          </a:p>
          <a:p>
            <a:pPr lvl="1"/>
            <a:endParaRPr lang="en-US" dirty="0">
              <a:solidFill>
                <a:schemeClr val="accent2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accent2"/>
              </a:solidFill>
            </a:endParaRPr>
          </a:p>
          <a:p>
            <a:endParaRPr lang="en-US" dirty="0">
              <a:solidFill>
                <a:schemeClr val="accent2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05D6FE-1B60-4D7F-96B4-AD1A00D0C7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2575" y="5081164"/>
            <a:ext cx="5300394" cy="711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18663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YPE" val="TitlePage"/>
</p:tagLst>
</file>

<file path=ppt/theme/theme1.xml><?xml version="1.0" encoding="utf-8"?>
<a:theme xmlns:a="http://schemas.openxmlformats.org/drawingml/2006/main" name="PresentationTemplate2011">
  <a:themeElements>
    <a:clrScheme name="Landscape2009 1">
      <a:dk1>
        <a:srgbClr val="58585A"/>
      </a:dk1>
      <a:lt1>
        <a:srgbClr val="FFFFFF"/>
      </a:lt1>
      <a:dk2>
        <a:srgbClr val="00285E"/>
      </a:dk2>
      <a:lt2>
        <a:srgbClr val="B1B3B4"/>
      </a:lt2>
      <a:accent1>
        <a:srgbClr val="89BA17"/>
      </a:accent1>
      <a:accent2>
        <a:srgbClr val="F08A00"/>
      </a:accent2>
      <a:accent3>
        <a:srgbClr val="FFFFFF"/>
      </a:accent3>
      <a:accent4>
        <a:srgbClr val="4A4A4C"/>
      </a:accent4>
      <a:accent5>
        <a:srgbClr val="C4D9AB"/>
      </a:accent5>
      <a:accent6>
        <a:srgbClr val="D97D00"/>
      </a:accent6>
      <a:hlink>
        <a:srgbClr val="00A9D4"/>
      </a:hlink>
      <a:folHlink>
        <a:srgbClr val="00625F"/>
      </a:folHlink>
    </a:clrScheme>
    <a:fontScheme name="Landscape2009">
      <a:majorFont>
        <a:latin typeface="Ericsson Capital TT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72000" tIns="45720" rIns="7200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GB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72000" tIns="45720" rIns="7200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GB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Landscape2009 1">
        <a:dk1>
          <a:srgbClr val="58585A"/>
        </a:dk1>
        <a:lt1>
          <a:srgbClr val="FFFFFF"/>
        </a:lt1>
        <a:dk2>
          <a:srgbClr val="00285E"/>
        </a:dk2>
        <a:lt2>
          <a:srgbClr val="B1B3B4"/>
        </a:lt2>
        <a:accent1>
          <a:srgbClr val="89BA17"/>
        </a:accent1>
        <a:accent2>
          <a:srgbClr val="F08A00"/>
        </a:accent2>
        <a:accent3>
          <a:srgbClr val="FFFFFF"/>
        </a:accent3>
        <a:accent4>
          <a:srgbClr val="4A4A4C"/>
        </a:accent4>
        <a:accent5>
          <a:srgbClr val="C4D9AB"/>
        </a:accent5>
        <a:accent6>
          <a:srgbClr val="D97D00"/>
        </a:accent6>
        <a:hlink>
          <a:srgbClr val="00A9D4"/>
        </a:hlink>
        <a:folHlink>
          <a:srgbClr val="00625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resentationTemplate2011.potx" id="{2930A252-12C2-4F52-B133-87F8BF51D5BC}" vid="{C0EA779E-0600-4F57-BDCE-BA710E7DC25F}"/>
    </a:ext>
  </a:extLst>
</a:theme>
</file>

<file path=ppt/theme/theme2.xml><?xml version="1.0" encoding="utf-8"?>
<a:theme xmlns:a="http://schemas.openxmlformats.org/drawingml/2006/main" name="Office-tem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-tema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PresentationTemplate2011</Template>
  <TotalTime>4782</TotalTime>
  <Words>618</Words>
  <Application>Microsoft Office PowerPoint</Application>
  <PresentationFormat>On-screen Show (4:3)</PresentationFormat>
  <Paragraphs>123</Paragraphs>
  <Slides>15</Slides>
  <Notes>4</Notes>
  <HiddenSlides>0</HiddenSlides>
  <MMClips>2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Arial</vt:lpstr>
      <vt:lpstr>Ericsson Capital TT</vt:lpstr>
      <vt:lpstr>PresentationTemplate2011</vt:lpstr>
      <vt:lpstr>A novel  split-merge-evolve k clustering algorithm</vt:lpstr>
      <vt:lpstr>content</vt:lpstr>
      <vt:lpstr>clustering</vt:lpstr>
      <vt:lpstr>K-means  Existing clustering algorithms</vt:lpstr>
      <vt:lpstr>Bisecting k-means  Existing clustering algorithms</vt:lpstr>
      <vt:lpstr>Agglomerative hierarchical clustering  Existing clustering algorithms</vt:lpstr>
      <vt:lpstr>Split-merge-evolve</vt:lpstr>
      <vt:lpstr>Comparison</vt:lpstr>
      <vt:lpstr>Evaluation</vt:lpstr>
      <vt:lpstr>evaluation</vt:lpstr>
      <vt:lpstr>evaluation</vt:lpstr>
      <vt:lpstr>split-merge-evolve in action (DEmo)</vt:lpstr>
      <vt:lpstr>split-merge-evolve in action (DEmo)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novel Split-merge evolve k clustering algorithm</dc:title>
  <dc:creator>Anne-Marie Bosneag</dc:creator>
  <cp:keywords/>
  <dc:description>Rev PA1</dc:description>
  <cp:lastModifiedBy>MingXue Wang</cp:lastModifiedBy>
  <cp:revision>192</cp:revision>
  <dcterms:created xsi:type="dcterms:W3CDTF">2018-03-22T12:20:16Z</dcterms:created>
  <dcterms:modified xsi:type="dcterms:W3CDTF">2018-09-13T11:08:45Z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ocumentType">
    <vt:lpwstr>Presentation2011</vt:lpwstr>
  </property>
  <property fmtid="{D5CDD505-2E9C-101B-9397-08002B2CF9AE}" pid="3" name="TemplateName">
    <vt:lpwstr>CXC 173 2731/1</vt:lpwstr>
  </property>
  <property fmtid="{D5CDD505-2E9C-101B-9397-08002B2CF9AE}" pid="4" name="TemplateVersion">
    <vt:lpwstr>R1A</vt:lpwstr>
  </property>
  <property fmtid="{D5CDD505-2E9C-101B-9397-08002B2CF9AE}" pid="5" name="EmbeddedFonts">
    <vt:bool>true</vt:bool>
  </property>
  <property fmtid="{D5CDD505-2E9C-101B-9397-08002B2CF9AE}" pid="6" name="PackageNo">
    <vt:lpwstr>LXA 119 603</vt:lpwstr>
  </property>
  <property fmtid="{D5CDD505-2E9C-101B-9397-08002B2CF9AE}" pid="7" name="PackageVersion">
    <vt:lpwstr>R5C</vt:lpwstr>
  </property>
  <property fmtid="{D5CDD505-2E9C-101B-9397-08002B2CF9AE}" pid="8" name="FooterType">
    <vt:lpwstr>PresTemp</vt:lpwstr>
  </property>
  <property fmtid="{D5CDD505-2E9C-101B-9397-08002B2CF9AE}" pid="9" name="UsedFont">
    <vt:lpwstr>Ericsson Capital TT</vt:lpwstr>
  </property>
  <property fmtid="{D5CDD505-2E9C-101B-9397-08002B2CF9AE}" pid="10" name="x">
    <vt:lpwstr>1</vt:lpwstr>
  </property>
  <property fmtid="{D5CDD505-2E9C-101B-9397-08002B2CF9AE}" pid="11" name="White">
    <vt:bool>true</vt:bool>
  </property>
  <property fmtid="{D5CDD505-2E9C-101B-9397-08002B2CF9AE}" pid="12" name="chkMetaData">
    <vt:bool>false</vt:bool>
  </property>
  <property fmtid="{D5CDD505-2E9C-101B-9397-08002B2CF9AE}" pid="13" name="chkTaglines">
    <vt:bool>false</vt:bool>
  </property>
  <property fmtid="{D5CDD505-2E9C-101B-9397-08002B2CF9AE}" pid="14" name="SecurityClass">
    <vt:lpwstr>Ericsson Internal</vt:lpwstr>
  </property>
  <property fmtid="{D5CDD505-2E9C-101B-9397-08002B2CF9AE}" pid="15" name="txtConfLabel">
    <vt:lpwstr>Ericsson Internal</vt:lpwstr>
  </property>
  <property fmtid="{D5CDD505-2E9C-101B-9397-08002B2CF9AE}" pid="16" name="optUseConfClass">
    <vt:bool>true</vt:bool>
  </property>
  <property fmtid="{D5CDD505-2E9C-101B-9397-08002B2CF9AE}" pid="17" name="optUseConfLabel">
    <vt:bool>false</vt:bool>
  </property>
  <property fmtid="{D5CDD505-2E9C-101B-9397-08002B2CF9AE}" pid="18" name="optFooterCVLDocNo">
    <vt:bool>true</vt:bool>
  </property>
  <property fmtid="{D5CDD505-2E9C-101B-9397-08002B2CF9AE}" pid="19" name="optFooterCVLCopyright">
    <vt:bool>false</vt:bool>
  </property>
  <property fmtid="{D5CDD505-2E9C-101B-9397-08002B2CF9AE}" pid="20" name="optEnterText1">
    <vt:bool>false</vt:bool>
  </property>
  <property fmtid="{D5CDD505-2E9C-101B-9397-08002B2CF9AE}" pid="21" name="optFooterCVLConfLabel">
    <vt:bool>false</vt:bool>
  </property>
  <property fmtid="{D5CDD505-2E9C-101B-9397-08002B2CF9AE}" pid="22" name="optEnterText2">
    <vt:bool>true</vt:bool>
  </property>
  <property fmtid="{D5CDD505-2E9C-101B-9397-08002B2CF9AE}" pid="23" name="optFooterCVLTitle">
    <vt:bool>true</vt:bool>
  </property>
  <property fmtid="{D5CDD505-2E9C-101B-9397-08002B2CF9AE}" pid="24" name="optFooterCVLPrep">
    <vt:bool>false</vt:bool>
  </property>
  <property fmtid="{D5CDD505-2E9C-101B-9397-08002B2CF9AE}" pid="25" name="optEnterText3">
    <vt:bool>false</vt:bool>
  </property>
  <property fmtid="{D5CDD505-2E9C-101B-9397-08002B2CF9AE}" pid="26" name="optFooterCVLDate">
    <vt:bool>false</vt:bool>
  </property>
  <property fmtid="{D5CDD505-2E9C-101B-9397-08002B2CF9AE}" pid="27" name="optEnterText4">
    <vt:bool>true</vt:bool>
  </property>
  <property fmtid="{D5CDD505-2E9C-101B-9397-08002B2CF9AE}" pid="28" name="LeftFooterField">
    <vt:lpwstr/>
  </property>
  <property fmtid="{D5CDD505-2E9C-101B-9397-08002B2CF9AE}" pid="29" name="MiddleFooterField">
    <vt:lpwstr>BigDataService 2018</vt:lpwstr>
  </property>
  <property fmtid="{D5CDD505-2E9C-101B-9397-08002B2CF9AE}" pid="30" name="RightFooterField">
    <vt:lpwstr>A novel Split-merge evolve k clustering algorithm</vt:lpwstr>
  </property>
  <property fmtid="{D5CDD505-2E9C-101B-9397-08002B2CF9AE}" pid="31" name="RightFooterField2">
    <vt:lpwstr>26-29 March 2018</vt:lpwstr>
  </property>
  <property fmtid="{D5CDD505-2E9C-101B-9397-08002B2CF9AE}" pid="32" name="TotalNumb">
    <vt:bool>false</vt:bool>
  </property>
  <property fmtid="{D5CDD505-2E9C-101B-9397-08002B2CF9AE}" pid="33" name="Pages">
    <vt:bool>true</vt:bool>
  </property>
  <property fmtid="{D5CDD505-2E9C-101B-9397-08002B2CF9AE}" pid="34" name="DocumentType2">
    <vt:lpwstr>Presentation2011</vt:lpwstr>
  </property>
  <property fmtid="{D5CDD505-2E9C-101B-9397-08002B2CF9AE}" pid="35" name="TemplateName2">
    <vt:lpwstr>CXC 173 2731/1</vt:lpwstr>
  </property>
  <property fmtid="{D5CDD505-2E9C-101B-9397-08002B2CF9AE}" pid="36" name="TemplateVersion2">
    <vt:lpwstr>R1A</vt:lpwstr>
  </property>
  <property fmtid="{D5CDD505-2E9C-101B-9397-08002B2CF9AE}" pid="37" name="Prepared">
    <vt:lpwstr>Anne-Marie Bosneag</vt:lpwstr>
  </property>
  <property fmtid="{D5CDD505-2E9C-101B-9397-08002B2CF9AE}" pid="38" name="ApprovedBy">
    <vt:lpwstr/>
  </property>
  <property fmtid="{D5CDD505-2E9C-101B-9397-08002B2CF9AE}" pid="39" name="DocNo">
    <vt:lpwstr/>
  </property>
  <property fmtid="{D5CDD505-2E9C-101B-9397-08002B2CF9AE}" pid="40" name="Checked">
    <vt:lpwstr/>
  </property>
  <property fmtid="{D5CDD505-2E9C-101B-9397-08002B2CF9AE}" pid="41" name="Revision">
    <vt:lpwstr>PA1</vt:lpwstr>
  </property>
  <property fmtid="{D5CDD505-2E9C-101B-9397-08002B2CF9AE}" pid="42" name="DocName">
    <vt:lpwstr>A NOVEL SPLIT-MERGE EVOLVE K CLUSTERING ALGORITHM</vt:lpwstr>
  </property>
  <property fmtid="{D5CDD505-2E9C-101B-9397-08002B2CF9AE}" pid="43" name="Title">
    <vt:lpwstr>A novel Split-merge evolve k clustering algorithm</vt:lpwstr>
  </property>
  <property fmtid="{D5CDD505-2E9C-101B-9397-08002B2CF9AE}" pid="44" name="Date">
    <vt:lpwstr>2018-03-22</vt:lpwstr>
  </property>
  <property fmtid="{D5CDD505-2E9C-101B-9397-08002B2CF9AE}" pid="45" name="Reference">
    <vt:lpwstr/>
  </property>
  <property fmtid="{D5CDD505-2E9C-101B-9397-08002B2CF9AE}" pid="46" name="Keyword">
    <vt:lpwstr/>
  </property>
</Properties>
</file>